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3" r:id="rId2"/>
    <p:sldId id="259" r:id="rId3"/>
    <p:sldId id="264" r:id="rId4"/>
    <p:sldId id="265" r:id="rId5"/>
    <p:sldId id="298" r:id="rId6"/>
    <p:sldId id="266" r:id="rId7"/>
    <p:sldId id="290" r:id="rId8"/>
    <p:sldId id="299" r:id="rId9"/>
    <p:sldId id="285" r:id="rId10"/>
    <p:sldId id="300" r:id="rId11"/>
    <p:sldId id="301" r:id="rId12"/>
    <p:sldId id="267" r:id="rId13"/>
    <p:sldId id="268" r:id="rId14"/>
    <p:sldId id="302" r:id="rId15"/>
    <p:sldId id="303" r:id="rId16"/>
    <p:sldId id="304" r:id="rId17"/>
    <p:sldId id="305"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104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9F57DC5D-426D-48FB-A190-BEB04D7FEDA4}"/>
    <pc:docChg chg="delSld">
      <pc:chgData name="Tuyến Võ" userId="e0de574612cad4ee" providerId="LiveId" clId="{9F57DC5D-426D-48FB-A190-BEB04D7FEDA4}" dt="2024-10-21T14:29:20.857" v="2" actId="47"/>
      <pc:docMkLst>
        <pc:docMk/>
      </pc:docMkLst>
      <pc:sldChg chg="del">
        <pc:chgData name="Tuyến Võ" userId="e0de574612cad4ee" providerId="LiveId" clId="{9F57DC5D-426D-48FB-A190-BEB04D7FEDA4}" dt="2024-10-21T14:29:10.200" v="0" actId="47"/>
        <pc:sldMkLst>
          <pc:docMk/>
          <pc:sldMk cId="3962841984" sldId="263"/>
        </pc:sldMkLst>
      </pc:sldChg>
      <pc:sldChg chg="del">
        <pc:chgData name="Tuyến Võ" userId="e0de574612cad4ee" providerId="LiveId" clId="{9F57DC5D-426D-48FB-A190-BEB04D7FEDA4}" dt="2024-10-21T14:29:19.682" v="1" actId="47"/>
        <pc:sldMkLst>
          <pc:docMk/>
          <pc:sldMk cId="788727556" sldId="279"/>
        </pc:sldMkLst>
      </pc:sldChg>
      <pc:sldChg chg="del">
        <pc:chgData name="Tuyến Võ" userId="e0de574612cad4ee" providerId="LiveId" clId="{9F57DC5D-426D-48FB-A190-BEB04D7FEDA4}" dt="2024-10-21T14:29:20.857" v="2" actId="47"/>
        <pc:sldMkLst>
          <pc:docMk/>
          <pc:sldMk cId="788727556"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18" Type="http://schemas.openxmlformats.org/officeDocument/2006/relationships/image" Target="../media/image21.png"/><Relationship Id="rId3" Type="http://schemas.openxmlformats.org/officeDocument/2006/relationships/image" Target="../media/image5.svg"/><Relationship Id="rId7" Type="http://schemas.openxmlformats.org/officeDocument/2006/relationships/image" Target="../media/image15.svg"/><Relationship Id="rId12" Type="http://schemas.openxmlformats.org/officeDocument/2006/relationships/image" Target="../media/image25.png"/><Relationship Id="rId17" Type="http://schemas.openxmlformats.org/officeDocument/2006/relationships/image" Target="../media/image9.svg"/><Relationship Id="rId2" Type="http://schemas.openxmlformats.org/officeDocument/2006/relationships/image" Target="../media/image4.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7.svg"/><Relationship Id="rId15" Type="http://schemas.openxmlformats.org/officeDocument/2006/relationships/image" Target="../media/image28.svg"/><Relationship Id="rId10" Type="http://schemas.openxmlformats.org/officeDocument/2006/relationships/image" Target="../media/image18.png"/><Relationship Id="rId19" Type="http://schemas.openxmlformats.org/officeDocument/2006/relationships/image" Target="../media/image22.svg"/><Relationship Id="rId4" Type="http://schemas.openxmlformats.org/officeDocument/2006/relationships/image" Target="../media/image6.png"/><Relationship Id="rId9" Type="http://schemas.openxmlformats.org/officeDocument/2006/relationships/image" Target="../media/image24.sv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18" Type="http://schemas.openxmlformats.org/officeDocument/2006/relationships/image" Target="../media/image21.png"/><Relationship Id="rId3" Type="http://schemas.openxmlformats.org/officeDocument/2006/relationships/image" Target="../media/image5.svg"/><Relationship Id="rId7" Type="http://schemas.openxmlformats.org/officeDocument/2006/relationships/image" Target="../media/image15.svg"/><Relationship Id="rId12" Type="http://schemas.openxmlformats.org/officeDocument/2006/relationships/image" Target="../media/image25.png"/><Relationship Id="rId17" Type="http://schemas.openxmlformats.org/officeDocument/2006/relationships/image" Target="../media/image9.svg"/><Relationship Id="rId2" Type="http://schemas.openxmlformats.org/officeDocument/2006/relationships/image" Target="../media/image4.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7.svg"/><Relationship Id="rId15" Type="http://schemas.openxmlformats.org/officeDocument/2006/relationships/image" Target="../media/image28.svg"/><Relationship Id="rId10" Type="http://schemas.openxmlformats.org/officeDocument/2006/relationships/image" Target="../media/image18.png"/><Relationship Id="rId19" Type="http://schemas.openxmlformats.org/officeDocument/2006/relationships/image" Target="../media/image22.svg"/><Relationship Id="rId4" Type="http://schemas.openxmlformats.org/officeDocument/2006/relationships/image" Target="../media/image6.png"/><Relationship Id="rId9" Type="http://schemas.openxmlformats.org/officeDocument/2006/relationships/image" Target="../media/image24.sv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3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5.sv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24.svg"/><Relationship Id="rId2" Type="http://schemas.openxmlformats.org/officeDocument/2006/relationships/image" Target="../media/image4.png"/><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3.png"/><Relationship Id="rId5" Type="http://schemas.openxmlformats.org/officeDocument/2006/relationships/image" Target="../media/image7.svg"/><Relationship Id="rId15" Type="http://schemas.openxmlformats.org/officeDocument/2006/relationships/image" Target="../media/image21.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7.svg"/><Relationship Id="rId14" Type="http://schemas.openxmlformats.org/officeDocument/2006/relationships/image" Target="../media/image1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4.svg"/><Relationship Id="rId5" Type="http://schemas.openxmlformats.org/officeDocument/2006/relationships/image" Target="../media/image7.svg"/><Relationship Id="rId15" Type="http://schemas.openxmlformats.org/officeDocument/2006/relationships/image" Target="../media/image22.sv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17.sv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7.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7.sv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7.sv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svg"/><Relationship Id="rId3" Type="http://schemas.openxmlformats.org/officeDocument/2006/relationships/image" Target="../media/image5.svg"/><Relationship Id="rId7" Type="http://schemas.openxmlformats.org/officeDocument/2006/relationships/image" Target="../media/image15.svg"/><Relationship Id="rId12"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image" Target="../media/image24.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9.sv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2.svg"/><Relationship Id="rId3" Type="http://schemas.openxmlformats.org/officeDocument/2006/relationships/image" Target="../media/image5.svg"/><Relationship Id="rId7" Type="http://schemas.openxmlformats.org/officeDocument/2006/relationships/image" Target="../media/image15.svg"/><Relationship Id="rId12" Type="http://schemas.openxmlformats.org/officeDocument/2006/relationships/image" Target="../media/image21.png"/><Relationship Id="rId17" Type="http://schemas.openxmlformats.org/officeDocument/2006/relationships/image" Target="../media/image13.svg"/><Relationship Id="rId2" Type="http://schemas.openxmlformats.org/officeDocument/2006/relationships/image" Target="../media/image4.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24.sv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2.svg"/><Relationship Id="rId3" Type="http://schemas.openxmlformats.org/officeDocument/2006/relationships/image" Target="../media/image5.svg"/><Relationship Id="rId7" Type="http://schemas.openxmlformats.org/officeDocument/2006/relationships/image" Target="../media/image15.svg"/><Relationship Id="rId12"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24.sv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18" Type="http://schemas.openxmlformats.org/officeDocument/2006/relationships/image" Target="../media/image21.png"/><Relationship Id="rId3" Type="http://schemas.openxmlformats.org/officeDocument/2006/relationships/image" Target="../media/image5.svg"/><Relationship Id="rId7" Type="http://schemas.openxmlformats.org/officeDocument/2006/relationships/image" Target="../media/image15.svg"/><Relationship Id="rId12" Type="http://schemas.openxmlformats.org/officeDocument/2006/relationships/image" Target="../media/image25.png"/><Relationship Id="rId17" Type="http://schemas.openxmlformats.org/officeDocument/2006/relationships/image" Target="../media/image9.svg"/><Relationship Id="rId2" Type="http://schemas.openxmlformats.org/officeDocument/2006/relationships/image" Target="../media/image4.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7.svg"/><Relationship Id="rId15" Type="http://schemas.openxmlformats.org/officeDocument/2006/relationships/image" Target="../media/image28.svg"/><Relationship Id="rId10" Type="http://schemas.openxmlformats.org/officeDocument/2006/relationships/image" Target="../media/image18.png"/><Relationship Id="rId19" Type="http://schemas.openxmlformats.org/officeDocument/2006/relationships/image" Target="../media/image22.svg"/><Relationship Id="rId4" Type="http://schemas.openxmlformats.org/officeDocument/2006/relationships/image" Target="../media/image6.png"/><Relationship Id="rId9" Type="http://schemas.openxmlformats.org/officeDocument/2006/relationships/image" Target="../media/image24.sv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28800" y="-571500"/>
            <a:ext cx="21259800" cy="12725400"/>
          </a:xfrm>
          <a:prstGeom prst="rect">
            <a:avLst/>
          </a:prstGeom>
        </p:spPr>
      </p:pic>
      <p:sp>
        <p:nvSpPr>
          <p:cNvPr id="3" name="TextBox 2"/>
          <p:cNvSpPr txBox="1"/>
          <p:nvPr/>
        </p:nvSpPr>
        <p:spPr>
          <a:xfrm>
            <a:off x="1219200" y="1243738"/>
            <a:ext cx="3416320" cy="923330"/>
          </a:xfrm>
          <a:prstGeom prst="rect">
            <a:avLst/>
          </a:prstGeom>
          <a:noFill/>
        </p:spPr>
        <p:txBody>
          <a:bodyPr wrap="none" rtlCol="0">
            <a:spAutoFit/>
          </a:bodyPr>
          <a:lstStyle/>
          <a:p>
            <a:r>
              <a:rPr lang="en-US" sz="5400" b="1">
                <a:solidFill>
                  <a:srgbClr val="C00000"/>
                </a:solidFill>
                <a:latin typeface="Arial" pitchFamily="34" charset="0"/>
                <a:cs typeface="Arial" pitchFamily="34" charset="0"/>
              </a:rPr>
              <a:t>CHỦ ĐỀ 7</a:t>
            </a:r>
          </a:p>
        </p:txBody>
      </p:sp>
      <p:sp>
        <p:nvSpPr>
          <p:cNvPr id="4" name="TextBox 3"/>
          <p:cNvSpPr txBox="1"/>
          <p:nvPr/>
        </p:nvSpPr>
        <p:spPr>
          <a:xfrm>
            <a:off x="7086600" y="735907"/>
            <a:ext cx="10210800" cy="1938992"/>
          </a:xfrm>
          <a:prstGeom prst="rect">
            <a:avLst/>
          </a:prstGeom>
          <a:noFill/>
        </p:spPr>
        <p:txBody>
          <a:bodyPr wrap="square" rtlCol="0">
            <a:spAutoFit/>
          </a:bodyPr>
          <a:lstStyle/>
          <a:p>
            <a:pPr algn="ctr">
              <a:lnSpc>
                <a:spcPct val="150000"/>
              </a:lnSpc>
            </a:pPr>
            <a:r>
              <a:rPr lang="en-US" sz="4000" b="1">
                <a:solidFill>
                  <a:srgbClr val="C00000"/>
                </a:solidFill>
                <a:latin typeface="Arial" pitchFamily="34" charset="0"/>
                <a:cs typeface="Arial" pitchFamily="34" charset="0"/>
              </a:rPr>
              <a:t>TÌM HIỂU HOẠT ĐỘNG SẢN XUẤT, KINH DOANH, DỊCH VỤ CỦA ĐỊA PHƯƠNG</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60" y="3390900"/>
            <a:ext cx="15551140" cy="805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90152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46482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8"/>
            <a:ext cx="5715000" cy="1764653"/>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grpSp>
        <p:nvGrpSpPr>
          <p:cNvPr id="6" name="Group 5"/>
          <p:cNvGrpSpPr/>
          <p:nvPr/>
        </p:nvGrpSpPr>
        <p:grpSpPr>
          <a:xfrm>
            <a:off x="5460544" y="206043"/>
            <a:ext cx="5943600" cy="1048600"/>
            <a:chOff x="5181600" y="407825"/>
            <a:chExt cx="5943600" cy="104860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81600" y="407825"/>
              <a:ext cx="5943600" cy="1048600"/>
            </a:xfrm>
            <a:prstGeom prst="rect">
              <a:avLst/>
            </a:prstGeom>
          </p:spPr>
        </p:pic>
        <p:sp>
          <p:nvSpPr>
            <p:cNvPr id="11" name="TextBox 10"/>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1</a:t>
              </a:r>
            </a:p>
          </p:txBody>
        </p:sp>
      </p:grpSp>
      <p:grpSp>
        <p:nvGrpSpPr>
          <p:cNvPr id="9" name="Group 8"/>
          <p:cNvGrpSpPr/>
          <p:nvPr/>
        </p:nvGrpSpPr>
        <p:grpSpPr>
          <a:xfrm>
            <a:off x="474529" y="1209977"/>
            <a:ext cx="16842228" cy="1169466"/>
            <a:chOff x="448986" y="2038462"/>
            <a:chExt cx="16842228" cy="1169466"/>
          </a:xfrm>
        </p:grpSpPr>
        <p:grpSp>
          <p:nvGrpSpPr>
            <p:cNvPr id="4" name="Group 3"/>
            <p:cNvGrpSpPr/>
            <p:nvPr/>
          </p:nvGrpSpPr>
          <p:grpSpPr>
            <a:xfrm>
              <a:off x="448986" y="2038462"/>
              <a:ext cx="1705396" cy="1169466"/>
              <a:chOff x="428204" y="2082743"/>
              <a:chExt cx="1705396" cy="1169466"/>
            </a:xfrm>
          </p:grpSpPr>
          <p:pic>
            <p:nvPicPr>
              <p:cNvPr id="12"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8204" y="2082743"/>
                <a:ext cx="1705396" cy="1169466"/>
              </a:xfrm>
              <a:prstGeom prst="rect">
                <a:avLst/>
              </a:prstGeom>
            </p:spPr>
          </p:pic>
          <p:sp>
            <p:nvSpPr>
              <p:cNvPr id="3" name="TextBox 2"/>
              <p:cNvSpPr txBox="1"/>
              <p:nvPr/>
            </p:nvSpPr>
            <p:spPr>
              <a:xfrm>
                <a:off x="690035" y="2293087"/>
                <a:ext cx="1082348"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NV3</a:t>
                </a:r>
              </a:p>
            </p:txBody>
          </p:sp>
        </p:grpSp>
        <p:sp>
          <p:nvSpPr>
            <p:cNvPr id="13" name="Rectangle 12"/>
            <p:cNvSpPr/>
            <p:nvPr/>
          </p:nvSpPr>
          <p:spPr>
            <a:xfrm>
              <a:off x="2203429" y="2300174"/>
              <a:ext cx="15087785" cy="646331"/>
            </a:xfrm>
            <a:prstGeom prst="rect">
              <a:avLst/>
            </a:prstGeom>
          </p:spPr>
          <p:txBody>
            <a:bodyPr wrap="none">
              <a:spAutoFit/>
            </a:bodyPr>
            <a:lstStyle/>
            <a:p>
              <a:r>
                <a:rPr lang="en-US" sz="3600" b="1" i="1">
                  <a:latin typeface="Arial" pitchFamily="34" charset="0"/>
                  <a:cs typeface="Arial" pitchFamily="34" charset="0"/>
                </a:rPr>
                <a:t>Tìm hiểu những thông tin cần quan tâm về nhóm nghề em yêu thích</a:t>
              </a:r>
              <a:endParaRPr lang="en-US" sz="3600" i="1">
                <a:latin typeface="Arial" pitchFamily="34" charset="0"/>
                <a:cs typeface="Arial" pitchFamily="34" charset="0"/>
              </a:endParaRPr>
            </a:p>
          </p:txBody>
        </p:sp>
      </p:grpSp>
      <p:grpSp>
        <p:nvGrpSpPr>
          <p:cNvPr id="16" name="Group 15"/>
          <p:cNvGrpSpPr/>
          <p:nvPr/>
        </p:nvGrpSpPr>
        <p:grpSpPr>
          <a:xfrm>
            <a:off x="234463" y="2532840"/>
            <a:ext cx="2658103" cy="1459550"/>
            <a:chOff x="1456697" y="3543300"/>
            <a:chExt cx="2658103" cy="1219200"/>
          </a:xfrm>
        </p:grpSpPr>
        <p:pic>
          <p:nvPicPr>
            <p:cNvPr id="14"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6697" y="3543300"/>
              <a:ext cx="2658103" cy="1219200"/>
            </a:xfrm>
            <a:prstGeom prst="rect">
              <a:avLst/>
            </a:prstGeom>
          </p:spPr>
        </p:pic>
        <p:sp>
          <p:nvSpPr>
            <p:cNvPr id="15" name="TextBox 14"/>
            <p:cNvSpPr txBox="1"/>
            <p:nvPr/>
          </p:nvSpPr>
          <p:spPr>
            <a:xfrm>
              <a:off x="1696763" y="3829734"/>
              <a:ext cx="2108269" cy="646331"/>
            </a:xfrm>
            <a:prstGeom prst="rect">
              <a:avLst/>
            </a:prstGeom>
            <a:noFill/>
          </p:spPr>
          <p:txBody>
            <a:bodyPr wrap="none" rtlCol="0">
              <a:spAutoFit/>
            </a:bodyPr>
            <a:lstStyle/>
            <a:p>
              <a:r>
                <a:rPr lang="en-US" sz="3600" b="1">
                  <a:solidFill>
                    <a:schemeClr val="accent5">
                      <a:lumMod val="50000"/>
                    </a:schemeClr>
                  </a:solidFill>
                  <a:latin typeface="Arial" pitchFamily="34" charset="0"/>
                  <a:cs typeface="Arial" pitchFamily="34" charset="0"/>
                </a:rPr>
                <a:t>Yêu cầu:</a:t>
              </a:r>
            </a:p>
          </p:txBody>
        </p:sp>
      </p:grpSp>
      <p:grpSp>
        <p:nvGrpSpPr>
          <p:cNvPr id="19" name="Group 18"/>
          <p:cNvGrpSpPr/>
          <p:nvPr/>
        </p:nvGrpSpPr>
        <p:grpSpPr>
          <a:xfrm>
            <a:off x="3072736" y="2407575"/>
            <a:ext cx="13843663" cy="1783532"/>
            <a:chOff x="732341" y="4225328"/>
            <a:chExt cx="5560394" cy="1783532"/>
          </a:xfrm>
        </p:grpSpPr>
        <p:sp>
          <p:nvSpPr>
            <p:cNvPr id="17" name="Snip Single Corner Rectangle 16"/>
            <p:cNvSpPr/>
            <p:nvPr/>
          </p:nvSpPr>
          <p:spPr>
            <a:xfrm>
              <a:off x="732341" y="4225328"/>
              <a:ext cx="5560394" cy="1783532"/>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a:solidFill>
                  <a:schemeClr val="accent5">
                    <a:lumMod val="50000"/>
                  </a:schemeClr>
                </a:solidFill>
                <a:latin typeface="Arial" pitchFamily="34" charset="0"/>
                <a:cs typeface="Arial" pitchFamily="34" charset="0"/>
              </a:endParaRPr>
            </a:p>
          </p:txBody>
        </p:sp>
        <p:sp>
          <p:nvSpPr>
            <p:cNvPr id="18" name="Rectangle 17"/>
            <p:cNvSpPr/>
            <p:nvPr/>
          </p:nvSpPr>
          <p:spPr>
            <a:xfrm>
              <a:off x="797887" y="4254533"/>
              <a:ext cx="5403030" cy="1651671"/>
            </a:xfrm>
            <a:prstGeom prst="rect">
              <a:avLst/>
            </a:prstGeom>
          </p:spPr>
          <p:txBody>
            <a:bodyPr wrap="square">
              <a:spAutoFit/>
            </a:bodyPr>
            <a:lstStyle/>
            <a:p>
              <a:pPr algn="just">
                <a:lnSpc>
                  <a:spcPct val="150000"/>
                </a:lnSpc>
              </a:pPr>
              <a:r>
                <a:rPr lang="en-US" sz="3600">
                  <a:solidFill>
                    <a:schemeClr val="accent5">
                      <a:lumMod val="50000"/>
                    </a:schemeClr>
                  </a:solidFill>
                  <a:latin typeface="Arial" pitchFamily="34" charset="0"/>
                  <a:cs typeface="Arial" pitchFamily="34" charset="0"/>
                </a:rPr>
                <a:t>Liệt kê những thông tin em quan tâm khi tìm hiểu về nhóm nghề yêu thích.</a:t>
              </a:r>
            </a:p>
          </p:txBody>
        </p:sp>
      </p:grpSp>
      <p:pic>
        <p:nvPicPr>
          <p:cNvPr id="41" name="Picture 4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39552" y="4426301"/>
            <a:ext cx="5017295" cy="5025080"/>
          </a:xfrm>
          <a:prstGeom prst="rect">
            <a:avLst/>
          </a:prstGeom>
        </p:spPr>
      </p:pic>
      <p:grpSp>
        <p:nvGrpSpPr>
          <p:cNvPr id="22" name="Group 21"/>
          <p:cNvGrpSpPr/>
          <p:nvPr/>
        </p:nvGrpSpPr>
        <p:grpSpPr>
          <a:xfrm>
            <a:off x="7624048" y="5516277"/>
            <a:ext cx="5253751" cy="3829075"/>
            <a:chOff x="8545480" y="5067275"/>
            <a:chExt cx="4648200" cy="3829075"/>
          </a:xfrm>
        </p:grpSpPr>
        <p:pic>
          <p:nvPicPr>
            <p:cNvPr id="24"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545480" y="5067275"/>
              <a:ext cx="4648200" cy="3829075"/>
            </a:xfrm>
            <a:prstGeom prst="rect">
              <a:avLst/>
            </a:prstGeom>
          </p:spPr>
        </p:pic>
        <p:sp>
          <p:nvSpPr>
            <p:cNvPr id="21" name="Rectangle 20"/>
            <p:cNvSpPr/>
            <p:nvPr/>
          </p:nvSpPr>
          <p:spPr>
            <a:xfrm>
              <a:off x="8914483" y="5688715"/>
              <a:ext cx="3910194" cy="2585323"/>
            </a:xfrm>
            <a:prstGeom prst="rect">
              <a:avLst/>
            </a:prstGeom>
          </p:spPr>
          <p:txBody>
            <a:bodyPr wrap="square">
              <a:spAutoFit/>
            </a:bodyPr>
            <a:lstStyle/>
            <a:p>
              <a:pPr lvl="0" algn="ctr">
                <a:lnSpc>
                  <a:spcPct val="150000"/>
                </a:lnSpc>
              </a:pPr>
              <a:r>
                <a:rPr lang="vi-VN" sz="3600">
                  <a:latin typeface="Arial" pitchFamily="34" charset="0"/>
                  <a:cs typeface="Arial" pitchFamily="34" charset="0"/>
                </a:rPr>
                <a:t>Những công việc, hoạt động đặc trưng của nhóm nghề</a:t>
              </a:r>
              <a:endParaRPr lang="en-US" sz="3600">
                <a:latin typeface="Arial" pitchFamily="34" charset="0"/>
                <a:cs typeface="Arial" pitchFamily="34" charset="0"/>
              </a:endParaRPr>
            </a:p>
          </p:txBody>
        </p:sp>
      </p:grpSp>
      <p:grpSp>
        <p:nvGrpSpPr>
          <p:cNvPr id="27" name="Group 26"/>
          <p:cNvGrpSpPr/>
          <p:nvPr/>
        </p:nvGrpSpPr>
        <p:grpSpPr>
          <a:xfrm>
            <a:off x="13089467" y="5591161"/>
            <a:ext cx="4648200" cy="3829075"/>
            <a:chOff x="8545480" y="5067275"/>
            <a:chExt cx="4648200" cy="3829075"/>
          </a:xfrm>
        </p:grpSpPr>
        <p:pic>
          <p:nvPicPr>
            <p:cNvPr id="28"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545480" y="5067275"/>
              <a:ext cx="4648200" cy="3829075"/>
            </a:xfrm>
            <a:prstGeom prst="rect">
              <a:avLst/>
            </a:prstGeom>
          </p:spPr>
        </p:pic>
        <p:sp>
          <p:nvSpPr>
            <p:cNvPr id="29" name="Rectangle 28"/>
            <p:cNvSpPr/>
            <p:nvPr/>
          </p:nvSpPr>
          <p:spPr>
            <a:xfrm>
              <a:off x="9147683" y="5653493"/>
              <a:ext cx="3443793" cy="2482667"/>
            </a:xfrm>
            <a:prstGeom prst="rect">
              <a:avLst/>
            </a:prstGeom>
          </p:spPr>
          <p:txBody>
            <a:bodyPr wrap="square">
              <a:spAutoFit/>
            </a:bodyPr>
            <a:lstStyle/>
            <a:p>
              <a:pPr lvl="0" algn="ctr">
                <a:lnSpc>
                  <a:spcPct val="150000"/>
                </a:lnSpc>
              </a:pPr>
              <a:r>
                <a:rPr lang="vi-VN" sz="3600">
                  <a:latin typeface="Arial" pitchFamily="34" charset="0"/>
                  <a:cs typeface="Arial" pitchFamily="34" charset="0"/>
                </a:rPr>
                <a:t>Điều kiện làm việc của các nhóm nghề</a:t>
              </a:r>
              <a:endParaRPr lang="en-US" sz="3600">
                <a:latin typeface="Arial" pitchFamily="34" charset="0"/>
                <a:cs typeface="Arial" pitchFamily="34" charset="0"/>
              </a:endParaRPr>
            </a:p>
          </p:txBody>
        </p:sp>
      </p:grpSp>
      <p:pic>
        <p:nvPicPr>
          <p:cNvPr id="31" name="Picture 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935200" y="8010866"/>
            <a:ext cx="5014878" cy="3171910"/>
          </a:xfrm>
          <a:prstGeom prst="rect">
            <a:avLst/>
          </a:prstGeom>
        </p:spPr>
      </p:pic>
      <p:grpSp>
        <p:nvGrpSpPr>
          <p:cNvPr id="30" name="Group 29"/>
          <p:cNvGrpSpPr/>
          <p:nvPr/>
        </p:nvGrpSpPr>
        <p:grpSpPr>
          <a:xfrm>
            <a:off x="11841074" y="4373219"/>
            <a:ext cx="2161022" cy="1090411"/>
            <a:chOff x="7364244" y="2580306"/>
            <a:chExt cx="1061215" cy="1090411"/>
          </a:xfrm>
        </p:grpSpPr>
        <p:pic>
          <p:nvPicPr>
            <p:cNvPr id="32"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64244" y="2580306"/>
              <a:ext cx="1061215" cy="1090411"/>
            </a:xfrm>
            <a:prstGeom prst="rect">
              <a:avLst/>
            </a:prstGeom>
          </p:spPr>
        </p:pic>
        <p:sp>
          <p:nvSpPr>
            <p:cNvPr id="33" name="TextBox 32"/>
            <p:cNvSpPr txBox="1"/>
            <p:nvPr/>
          </p:nvSpPr>
          <p:spPr>
            <a:xfrm>
              <a:off x="7501213" y="2754882"/>
              <a:ext cx="755858" cy="646331"/>
            </a:xfrm>
            <a:prstGeom prst="rect">
              <a:avLst/>
            </a:prstGeom>
            <a:noFill/>
          </p:spPr>
          <p:txBody>
            <a:bodyPr wrap="none" rtlCol="0">
              <a:spAutoFit/>
            </a:bodyPr>
            <a:lstStyle/>
            <a:p>
              <a:r>
                <a:rPr lang="en-US" sz="3600" b="1">
                  <a:latin typeface="Arial" pitchFamily="34" charset="0"/>
                  <a:cs typeface="Arial" pitchFamily="34" charset="0"/>
                </a:rPr>
                <a:t>Gợi ý:</a:t>
              </a:r>
            </a:p>
          </p:txBody>
        </p:sp>
      </p:grpSp>
    </p:spTree>
    <p:extLst>
      <p:ext uri="{BB962C8B-B14F-4D97-AF65-F5344CB8AC3E}">
        <p14:creationId xmlns:p14="http://schemas.microsoft.com/office/powerpoint/2010/main" val="2911305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46482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8"/>
            <a:ext cx="5715000" cy="1764653"/>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grpSp>
        <p:nvGrpSpPr>
          <p:cNvPr id="6" name="Group 5"/>
          <p:cNvGrpSpPr/>
          <p:nvPr/>
        </p:nvGrpSpPr>
        <p:grpSpPr>
          <a:xfrm>
            <a:off x="5460544" y="206043"/>
            <a:ext cx="5943600" cy="1048600"/>
            <a:chOff x="5181600" y="407825"/>
            <a:chExt cx="5943600" cy="104860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81600" y="407825"/>
              <a:ext cx="5943600" cy="1048600"/>
            </a:xfrm>
            <a:prstGeom prst="rect">
              <a:avLst/>
            </a:prstGeom>
          </p:spPr>
        </p:pic>
        <p:sp>
          <p:nvSpPr>
            <p:cNvPr id="11" name="TextBox 10"/>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1</a:t>
              </a:r>
            </a:p>
          </p:txBody>
        </p:sp>
      </p:grpSp>
      <p:grpSp>
        <p:nvGrpSpPr>
          <p:cNvPr id="9" name="Group 8"/>
          <p:cNvGrpSpPr/>
          <p:nvPr/>
        </p:nvGrpSpPr>
        <p:grpSpPr>
          <a:xfrm>
            <a:off x="474529" y="1209977"/>
            <a:ext cx="16842228" cy="1169466"/>
            <a:chOff x="448986" y="2038462"/>
            <a:chExt cx="16842228" cy="1169466"/>
          </a:xfrm>
        </p:grpSpPr>
        <p:grpSp>
          <p:nvGrpSpPr>
            <p:cNvPr id="4" name="Group 3"/>
            <p:cNvGrpSpPr/>
            <p:nvPr/>
          </p:nvGrpSpPr>
          <p:grpSpPr>
            <a:xfrm>
              <a:off x="448986" y="2038462"/>
              <a:ext cx="1705396" cy="1169466"/>
              <a:chOff x="428204" y="2082743"/>
              <a:chExt cx="1705396" cy="1169466"/>
            </a:xfrm>
          </p:grpSpPr>
          <p:pic>
            <p:nvPicPr>
              <p:cNvPr id="12"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8204" y="2082743"/>
                <a:ext cx="1705396" cy="1169466"/>
              </a:xfrm>
              <a:prstGeom prst="rect">
                <a:avLst/>
              </a:prstGeom>
            </p:spPr>
          </p:pic>
          <p:sp>
            <p:nvSpPr>
              <p:cNvPr id="3" name="TextBox 2"/>
              <p:cNvSpPr txBox="1"/>
              <p:nvPr/>
            </p:nvSpPr>
            <p:spPr>
              <a:xfrm>
                <a:off x="690035" y="2293087"/>
                <a:ext cx="1082348"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NV3</a:t>
                </a:r>
              </a:p>
            </p:txBody>
          </p:sp>
        </p:grpSp>
        <p:sp>
          <p:nvSpPr>
            <p:cNvPr id="13" name="Rectangle 12"/>
            <p:cNvSpPr/>
            <p:nvPr/>
          </p:nvSpPr>
          <p:spPr>
            <a:xfrm>
              <a:off x="2203429" y="2300174"/>
              <a:ext cx="15087785" cy="646331"/>
            </a:xfrm>
            <a:prstGeom prst="rect">
              <a:avLst/>
            </a:prstGeom>
          </p:spPr>
          <p:txBody>
            <a:bodyPr wrap="none">
              <a:spAutoFit/>
            </a:bodyPr>
            <a:lstStyle/>
            <a:p>
              <a:r>
                <a:rPr lang="en-US" sz="3600" b="1" i="1">
                  <a:latin typeface="Arial" pitchFamily="34" charset="0"/>
                  <a:cs typeface="Arial" pitchFamily="34" charset="0"/>
                </a:rPr>
                <a:t>Tìm hiểu những thông tin cần quan tâm về nhóm nghề em yêu thích</a:t>
              </a:r>
              <a:endParaRPr lang="en-US" sz="3600" i="1">
                <a:latin typeface="Arial" pitchFamily="34" charset="0"/>
                <a:cs typeface="Arial" pitchFamily="34" charset="0"/>
              </a:endParaRPr>
            </a:p>
          </p:txBody>
        </p:sp>
      </p:grpSp>
      <p:grpSp>
        <p:nvGrpSpPr>
          <p:cNvPr id="16" name="Group 15"/>
          <p:cNvGrpSpPr/>
          <p:nvPr/>
        </p:nvGrpSpPr>
        <p:grpSpPr>
          <a:xfrm>
            <a:off x="237394" y="2527237"/>
            <a:ext cx="2658103" cy="1635738"/>
            <a:chOff x="1456697" y="3543300"/>
            <a:chExt cx="2658103" cy="1219200"/>
          </a:xfrm>
        </p:grpSpPr>
        <p:pic>
          <p:nvPicPr>
            <p:cNvPr id="14"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6697" y="3543300"/>
              <a:ext cx="2658103" cy="1219200"/>
            </a:xfrm>
            <a:prstGeom prst="rect">
              <a:avLst/>
            </a:prstGeom>
          </p:spPr>
        </p:pic>
        <p:sp>
          <p:nvSpPr>
            <p:cNvPr id="15" name="TextBox 14"/>
            <p:cNvSpPr txBox="1"/>
            <p:nvPr/>
          </p:nvSpPr>
          <p:spPr>
            <a:xfrm>
              <a:off x="1696763" y="3829734"/>
              <a:ext cx="2108269" cy="646331"/>
            </a:xfrm>
            <a:prstGeom prst="rect">
              <a:avLst/>
            </a:prstGeom>
            <a:noFill/>
          </p:spPr>
          <p:txBody>
            <a:bodyPr wrap="none" rtlCol="0">
              <a:spAutoFit/>
            </a:bodyPr>
            <a:lstStyle/>
            <a:p>
              <a:r>
                <a:rPr lang="en-US" sz="3600" b="1">
                  <a:solidFill>
                    <a:schemeClr val="accent5">
                      <a:lumMod val="50000"/>
                    </a:schemeClr>
                  </a:solidFill>
                  <a:latin typeface="Arial" pitchFamily="34" charset="0"/>
                  <a:cs typeface="Arial" pitchFamily="34" charset="0"/>
                </a:rPr>
                <a:t>Yêu cầu:</a:t>
              </a:r>
            </a:p>
          </p:txBody>
        </p:sp>
      </p:grpSp>
      <p:grpSp>
        <p:nvGrpSpPr>
          <p:cNvPr id="19" name="Group 18"/>
          <p:cNvGrpSpPr/>
          <p:nvPr/>
        </p:nvGrpSpPr>
        <p:grpSpPr>
          <a:xfrm>
            <a:off x="3072736" y="2379443"/>
            <a:ext cx="13843663" cy="1783532"/>
            <a:chOff x="732341" y="4225328"/>
            <a:chExt cx="5560394" cy="1783532"/>
          </a:xfrm>
        </p:grpSpPr>
        <p:sp>
          <p:nvSpPr>
            <p:cNvPr id="17" name="Snip Single Corner Rectangle 16"/>
            <p:cNvSpPr/>
            <p:nvPr/>
          </p:nvSpPr>
          <p:spPr>
            <a:xfrm>
              <a:off x="732341" y="4225328"/>
              <a:ext cx="5560394" cy="1783532"/>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a:solidFill>
                  <a:schemeClr val="accent5">
                    <a:lumMod val="50000"/>
                  </a:schemeClr>
                </a:solidFill>
                <a:latin typeface="Arial" pitchFamily="34" charset="0"/>
                <a:cs typeface="Arial" pitchFamily="34" charset="0"/>
              </a:endParaRPr>
            </a:p>
          </p:txBody>
        </p:sp>
        <p:sp>
          <p:nvSpPr>
            <p:cNvPr id="18" name="Rectangle 17"/>
            <p:cNvSpPr/>
            <p:nvPr/>
          </p:nvSpPr>
          <p:spPr>
            <a:xfrm>
              <a:off x="797887" y="4254533"/>
              <a:ext cx="5403030" cy="1651671"/>
            </a:xfrm>
            <a:prstGeom prst="rect">
              <a:avLst/>
            </a:prstGeom>
          </p:spPr>
          <p:txBody>
            <a:bodyPr wrap="square">
              <a:spAutoFit/>
            </a:bodyPr>
            <a:lstStyle/>
            <a:p>
              <a:pPr algn="just">
                <a:lnSpc>
                  <a:spcPct val="150000"/>
                </a:lnSpc>
              </a:pPr>
              <a:r>
                <a:rPr lang="en-US" sz="3600">
                  <a:solidFill>
                    <a:schemeClr val="accent5">
                      <a:lumMod val="50000"/>
                    </a:schemeClr>
                  </a:solidFill>
                  <a:latin typeface="Arial" pitchFamily="34" charset="0"/>
                  <a:cs typeface="Arial" pitchFamily="34" charset="0"/>
                </a:rPr>
                <a:t>Liệt kê những thông tin em quan tâm khi tìm hiểu về nhóm nghề yêu thích.</a:t>
              </a:r>
            </a:p>
          </p:txBody>
        </p:sp>
      </p:grpSp>
      <p:pic>
        <p:nvPicPr>
          <p:cNvPr id="41" name="Picture 4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83705" y="4417509"/>
            <a:ext cx="5017295" cy="5025080"/>
          </a:xfrm>
          <a:prstGeom prst="rect">
            <a:avLst/>
          </a:prstGeom>
        </p:spPr>
      </p:pic>
      <p:grpSp>
        <p:nvGrpSpPr>
          <p:cNvPr id="22" name="Group 21"/>
          <p:cNvGrpSpPr/>
          <p:nvPr/>
        </p:nvGrpSpPr>
        <p:grpSpPr>
          <a:xfrm>
            <a:off x="8273385" y="5591162"/>
            <a:ext cx="4648200" cy="3829075"/>
            <a:chOff x="8545480" y="5067275"/>
            <a:chExt cx="4648200" cy="3829075"/>
          </a:xfrm>
        </p:grpSpPr>
        <p:pic>
          <p:nvPicPr>
            <p:cNvPr id="24"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545480" y="5067275"/>
              <a:ext cx="4648200" cy="3829075"/>
            </a:xfrm>
            <a:prstGeom prst="rect">
              <a:avLst/>
            </a:prstGeom>
          </p:spPr>
        </p:pic>
        <p:sp>
          <p:nvSpPr>
            <p:cNvPr id="21" name="Rectangle 20"/>
            <p:cNvSpPr/>
            <p:nvPr/>
          </p:nvSpPr>
          <p:spPr>
            <a:xfrm>
              <a:off x="9112274" y="5688715"/>
              <a:ext cx="3715888" cy="2585323"/>
            </a:xfrm>
            <a:prstGeom prst="rect">
              <a:avLst/>
            </a:prstGeom>
          </p:spPr>
          <p:txBody>
            <a:bodyPr wrap="square">
              <a:spAutoFit/>
            </a:bodyPr>
            <a:lstStyle/>
            <a:p>
              <a:pPr lvl="0" algn="ctr">
                <a:lnSpc>
                  <a:spcPct val="150000"/>
                </a:lnSpc>
              </a:pPr>
              <a:r>
                <a:rPr lang="vi-VN" sz="3600">
                  <a:latin typeface="Arial" pitchFamily="34" charset="0"/>
                  <a:cs typeface="Arial" pitchFamily="34" charset="0"/>
                </a:rPr>
                <a:t>Cơ</a:t>
              </a:r>
              <a:r>
                <a:rPr lang="en-US" sz="3600">
                  <a:latin typeface="Arial" pitchFamily="34" charset="0"/>
                  <a:cs typeface="Arial" pitchFamily="34" charset="0"/>
                </a:rPr>
                <a:t> hội phát triển nghề nghiệp và mức thu nhập</a:t>
              </a:r>
            </a:p>
          </p:txBody>
        </p:sp>
      </p:grpSp>
      <p:grpSp>
        <p:nvGrpSpPr>
          <p:cNvPr id="27" name="Group 26"/>
          <p:cNvGrpSpPr/>
          <p:nvPr/>
        </p:nvGrpSpPr>
        <p:grpSpPr>
          <a:xfrm>
            <a:off x="13089467" y="5591161"/>
            <a:ext cx="4648200" cy="3829075"/>
            <a:chOff x="8545480" y="5067275"/>
            <a:chExt cx="4648200" cy="3829075"/>
          </a:xfrm>
        </p:grpSpPr>
        <p:pic>
          <p:nvPicPr>
            <p:cNvPr id="28"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545480" y="5067275"/>
              <a:ext cx="4648200" cy="3829075"/>
            </a:xfrm>
            <a:prstGeom prst="rect">
              <a:avLst/>
            </a:prstGeom>
          </p:spPr>
        </p:pic>
        <p:sp>
          <p:nvSpPr>
            <p:cNvPr id="29" name="Rectangle 28"/>
            <p:cNvSpPr/>
            <p:nvPr/>
          </p:nvSpPr>
          <p:spPr>
            <a:xfrm>
              <a:off x="9147683" y="5653493"/>
              <a:ext cx="3443793" cy="2585323"/>
            </a:xfrm>
            <a:prstGeom prst="rect">
              <a:avLst/>
            </a:prstGeom>
          </p:spPr>
          <p:txBody>
            <a:bodyPr wrap="square">
              <a:spAutoFit/>
            </a:bodyPr>
            <a:lstStyle/>
            <a:p>
              <a:pPr lvl="0" algn="ctr">
                <a:lnSpc>
                  <a:spcPct val="150000"/>
                </a:lnSpc>
              </a:pPr>
              <a:r>
                <a:rPr lang="en-US" sz="3600">
                  <a:latin typeface="Arial" pitchFamily="34" charset="0"/>
                  <a:cs typeface="Arial" pitchFamily="34" charset="0"/>
                </a:rPr>
                <a:t>Phẩm chất và năng lực cần có để làm nghề.</a:t>
              </a:r>
            </a:p>
          </p:txBody>
        </p:sp>
      </p:grpSp>
      <p:pic>
        <p:nvPicPr>
          <p:cNvPr id="31" name="Picture 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935200" y="8010866"/>
            <a:ext cx="5014878" cy="3171910"/>
          </a:xfrm>
          <a:prstGeom prst="rect">
            <a:avLst/>
          </a:prstGeom>
        </p:spPr>
      </p:pic>
      <p:grpSp>
        <p:nvGrpSpPr>
          <p:cNvPr id="30" name="Group 29"/>
          <p:cNvGrpSpPr/>
          <p:nvPr/>
        </p:nvGrpSpPr>
        <p:grpSpPr>
          <a:xfrm>
            <a:off x="11864520" y="4340864"/>
            <a:ext cx="2161022" cy="1090411"/>
            <a:chOff x="7364244" y="2580306"/>
            <a:chExt cx="1061215" cy="1090411"/>
          </a:xfrm>
        </p:grpSpPr>
        <p:pic>
          <p:nvPicPr>
            <p:cNvPr id="32"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64244" y="2580306"/>
              <a:ext cx="1061215" cy="1090411"/>
            </a:xfrm>
            <a:prstGeom prst="rect">
              <a:avLst/>
            </a:prstGeom>
          </p:spPr>
        </p:pic>
        <p:sp>
          <p:nvSpPr>
            <p:cNvPr id="33" name="TextBox 32"/>
            <p:cNvSpPr txBox="1"/>
            <p:nvPr/>
          </p:nvSpPr>
          <p:spPr>
            <a:xfrm>
              <a:off x="7501213" y="2754882"/>
              <a:ext cx="755858" cy="646331"/>
            </a:xfrm>
            <a:prstGeom prst="rect">
              <a:avLst/>
            </a:prstGeom>
            <a:noFill/>
          </p:spPr>
          <p:txBody>
            <a:bodyPr wrap="none" rtlCol="0">
              <a:spAutoFit/>
            </a:bodyPr>
            <a:lstStyle/>
            <a:p>
              <a:r>
                <a:rPr lang="en-US" sz="3600" b="1">
                  <a:latin typeface="Arial" pitchFamily="34" charset="0"/>
                  <a:cs typeface="Arial" pitchFamily="34" charset="0"/>
                </a:rPr>
                <a:t>Gợi ý:</a:t>
              </a:r>
            </a:p>
          </p:txBody>
        </p:sp>
      </p:grpSp>
    </p:spTree>
    <p:extLst>
      <p:ext uri="{BB962C8B-B14F-4D97-AF65-F5344CB8AC3E}">
        <p14:creationId xmlns:p14="http://schemas.microsoft.com/office/powerpoint/2010/main" val="2911305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35200" y="8052657"/>
            <a:ext cx="5014878" cy="317191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096999" y="-21169"/>
            <a:ext cx="4174067" cy="2650068"/>
          </a:xfrm>
          <a:prstGeom prst="rect">
            <a:avLst/>
          </a:prstGeom>
        </p:spPr>
      </p:pic>
      <p:pic>
        <p:nvPicPr>
          <p:cNvPr id="19"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8052657"/>
            <a:ext cx="5715000" cy="2234343"/>
          </a:xfrm>
          <a:prstGeom prst="rect">
            <a:avLst/>
          </a:prstGeom>
        </p:spPr>
      </p:pic>
      <p:pic>
        <p:nvPicPr>
          <p:cNvPr id="20"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13340" y="7663486"/>
            <a:ext cx="2402702" cy="2623514"/>
          </a:xfrm>
          <a:prstGeom prst="rect">
            <a:avLst/>
          </a:prstGeom>
        </p:spPr>
      </p:pic>
      <p:pic>
        <p:nvPicPr>
          <p:cNvPr id="10"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8492" y="-1477433"/>
            <a:ext cx="4918892" cy="3375590"/>
          </a:xfrm>
          <a:prstGeom prst="rect">
            <a:avLst/>
          </a:prstGeom>
        </p:spPr>
      </p:pic>
      <p:grpSp>
        <p:nvGrpSpPr>
          <p:cNvPr id="11" name="Group 10"/>
          <p:cNvGrpSpPr/>
          <p:nvPr/>
        </p:nvGrpSpPr>
        <p:grpSpPr>
          <a:xfrm>
            <a:off x="3505199" y="284232"/>
            <a:ext cx="11430001" cy="1327959"/>
            <a:chOff x="1963615" y="341919"/>
            <a:chExt cx="10874619" cy="1327959"/>
          </a:xfrm>
        </p:grpSpPr>
        <p:grpSp>
          <p:nvGrpSpPr>
            <p:cNvPr id="7" name="Group 6"/>
            <p:cNvGrpSpPr/>
            <p:nvPr/>
          </p:nvGrpSpPr>
          <p:grpSpPr>
            <a:xfrm>
              <a:off x="1963615" y="341919"/>
              <a:ext cx="10874619" cy="1327959"/>
              <a:chOff x="1963615" y="341919"/>
              <a:chExt cx="10874619" cy="1327959"/>
            </a:xfrm>
          </p:grpSpPr>
          <p:sp>
            <p:nvSpPr>
              <p:cNvPr id="6" name="Rectangle 5"/>
              <p:cNvSpPr/>
              <p:nvPr/>
            </p:nvSpPr>
            <p:spPr>
              <a:xfrm>
                <a:off x="2762249" y="343221"/>
                <a:ext cx="9277351" cy="1326657"/>
              </a:xfrm>
              <a:prstGeom prst="rect">
                <a:avLst/>
              </a:prstGeom>
              <a:solidFill>
                <a:schemeClr val="accent5">
                  <a:lumMod val="50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11240965" y="341919"/>
                <a:ext cx="1597269" cy="1326657"/>
              </a:xfrm>
              <a:prstGeom prst="diamond">
                <a:avLst/>
              </a:prstGeom>
              <a:solidFill>
                <a:schemeClr val="accent5">
                  <a:lumMod val="75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1963615" y="343221"/>
                <a:ext cx="1597269" cy="1326657"/>
              </a:xfrm>
              <a:prstGeom prst="diamond">
                <a:avLst/>
              </a:prstGeom>
              <a:solidFill>
                <a:schemeClr val="accent5">
                  <a:lumMod val="75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3343273" y="539177"/>
              <a:ext cx="8115301" cy="820674"/>
            </a:xfrm>
            <a:prstGeom prst="rect">
              <a:avLst/>
            </a:prstGeom>
            <a:noFill/>
          </p:spPr>
          <p:txBody>
            <a:bodyPr wrap="square" rtlCol="0">
              <a:spAutoFit/>
            </a:bodyPr>
            <a:lstStyle/>
            <a:p>
              <a:pPr algn="ctr">
                <a:lnSpc>
                  <a:spcPct val="150000"/>
                </a:lnSpc>
              </a:pPr>
              <a:r>
                <a:rPr lang="en-US" sz="3600" b="1">
                  <a:solidFill>
                    <a:schemeClr val="bg1"/>
                  </a:solidFill>
                  <a:latin typeface="Arial" pitchFamily="34" charset="0"/>
                  <a:cs typeface="Arial" pitchFamily="34" charset="0"/>
                </a:rPr>
                <a:t>HOẠT ĐỘNG 2</a:t>
              </a:r>
            </a:p>
          </p:txBody>
        </p:sp>
      </p:grpSp>
      <p:pic>
        <p:nvPicPr>
          <p:cNvPr id="21"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585" y="8412848"/>
            <a:ext cx="5334001" cy="1981453"/>
          </a:xfrm>
          <a:prstGeom prst="rect">
            <a:avLst/>
          </a:prstGeom>
        </p:spPr>
      </p:pic>
      <p:grpSp>
        <p:nvGrpSpPr>
          <p:cNvPr id="3" name="Group 2"/>
          <p:cNvGrpSpPr/>
          <p:nvPr/>
        </p:nvGrpSpPr>
        <p:grpSpPr>
          <a:xfrm>
            <a:off x="468924" y="2903002"/>
            <a:ext cx="5679831" cy="5524500"/>
            <a:chOff x="266699" y="3048000"/>
            <a:chExt cx="5679831" cy="5524500"/>
          </a:xfrm>
        </p:grpSpPr>
        <p:sp>
          <p:nvSpPr>
            <p:cNvPr id="12" name="Rounded Rectangle 11"/>
            <p:cNvSpPr/>
            <p:nvPr/>
          </p:nvSpPr>
          <p:spPr>
            <a:xfrm>
              <a:off x="266699" y="3467100"/>
              <a:ext cx="5679831" cy="5105400"/>
            </a:xfrm>
            <a:prstGeom prst="roundRect">
              <a:avLst/>
            </a:prstGeom>
            <a:solidFill>
              <a:schemeClr val="accent5">
                <a:lumMod val="75000"/>
              </a:schemeClr>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latin typeface="Arial" pitchFamily="34" charset="0"/>
                  <a:cs typeface="Arial" pitchFamily="34" charset="0"/>
                </a:rPr>
                <a:t>Thực hành tìm hiểu thông tin về các nhóm nghề sản xuất, kinh doanh và dịch vụ ở địa phương.</a:t>
              </a:r>
              <a:endParaRPr lang="en-US" sz="3600">
                <a:latin typeface="Arial" pitchFamily="34" charset="0"/>
                <a:cs typeface="Arial" pitchFamily="34" charset="0"/>
              </a:endParaRPr>
            </a:p>
          </p:txBody>
        </p:sp>
        <p:sp>
          <p:nvSpPr>
            <p:cNvPr id="2" name="Rounded Rectangle 1"/>
            <p:cNvSpPr/>
            <p:nvPr/>
          </p:nvSpPr>
          <p:spPr>
            <a:xfrm>
              <a:off x="1476832" y="3048000"/>
              <a:ext cx="3259563" cy="838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a:latin typeface="Arial" pitchFamily="34" charset="0"/>
                  <a:cs typeface="Arial" pitchFamily="34" charset="0"/>
                </a:rPr>
                <a:t>Nhiệm vụ 1</a:t>
              </a:r>
            </a:p>
          </p:txBody>
        </p:sp>
      </p:grpSp>
      <p:grpSp>
        <p:nvGrpSpPr>
          <p:cNvPr id="4" name="Group 3"/>
          <p:cNvGrpSpPr/>
          <p:nvPr/>
        </p:nvGrpSpPr>
        <p:grpSpPr>
          <a:xfrm>
            <a:off x="6400800" y="2460128"/>
            <a:ext cx="4659923" cy="5592529"/>
            <a:chOff x="6236677" y="2979970"/>
            <a:chExt cx="4659923" cy="5592529"/>
          </a:xfrm>
        </p:grpSpPr>
        <p:sp>
          <p:nvSpPr>
            <p:cNvPr id="23" name="Rounded Rectangle 22"/>
            <p:cNvSpPr/>
            <p:nvPr/>
          </p:nvSpPr>
          <p:spPr>
            <a:xfrm>
              <a:off x="6236677" y="3399070"/>
              <a:ext cx="4659923" cy="5173429"/>
            </a:xfrm>
            <a:prstGeom prst="roundRect">
              <a:avLst/>
            </a:prstGeom>
            <a:solidFill>
              <a:schemeClr val="accent5">
                <a:lumMod val="75000"/>
              </a:schemeClr>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latin typeface="Arial" pitchFamily="34" charset="0"/>
                  <a:cs typeface="Arial" pitchFamily="34" charset="0"/>
                </a:rPr>
                <a:t>Thực hành tìm hiểu thông tin, yêu cầu cơ bản về nhóm nghề em quan tâm</a:t>
              </a:r>
              <a:endParaRPr lang="en-US" sz="3600">
                <a:latin typeface="Arial" pitchFamily="34" charset="0"/>
                <a:cs typeface="Arial" pitchFamily="34" charset="0"/>
              </a:endParaRPr>
            </a:p>
          </p:txBody>
        </p:sp>
        <p:sp>
          <p:nvSpPr>
            <p:cNvPr id="22" name="Rounded Rectangle 21"/>
            <p:cNvSpPr/>
            <p:nvPr/>
          </p:nvSpPr>
          <p:spPr>
            <a:xfrm>
              <a:off x="6936856" y="2979970"/>
              <a:ext cx="3259563" cy="838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a:latin typeface="Arial" pitchFamily="34" charset="0"/>
                  <a:cs typeface="Arial" pitchFamily="34" charset="0"/>
                </a:rPr>
                <a:t>Nhiệm vụ 2</a:t>
              </a:r>
            </a:p>
          </p:txBody>
        </p:sp>
      </p:grpSp>
      <p:grpSp>
        <p:nvGrpSpPr>
          <p:cNvPr id="5" name="Group 4"/>
          <p:cNvGrpSpPr/>
          <p:nvPr/>
        </p:nvGrpSpPr>
        <p:grpSpPr>
          <a:xfrm>
            <a:off x="11277600" y="3069475"/>
            <a:ext cx="6685321" cy="5512777"/>
            <a:chOff x="11277600" y="3059723"/>
            <a:chExt cx="6685321" cy="5512777"/>
          </a:xfrm>
        </p:grpSpPr>
        <p:sp>
          <p:nvSpPr>
            <p:cNvPr id="24" name="Rounded Rectangle 23"/>
            <p:cNvSpPr/>
            <p:nvPr/>
          </p:nvSpPr>
          <p:spPr>
            <a:xfrm>
              <a:off x="11277600" y="3467100"/>
              <a:ext cx="6685321" cy="5105400"/>
            </a:xfrm>
            <a:prstGeom prst="roundRect">
              <a:avLst/>
            </a:prstGeom>
            <a:solidFill>
              <a:schemeClr val="accent5">
                <a:lumMod val="75000"/>
              </a:schemeClr>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latin typeface="Arial" pitchFamily="34" charset="0"/>
                  <a:cs typeface="Arial" pitchFamily="34" charset="0"/>
                </a:rPr>
                <a:t>Chia sẻ với thầy cô, các bạn về thông tin em tìm được liên quan đến các nhóm nghề sản xuất, kinh doanh, dịch vụ và nhóm nghề em quan tâm.</a:t>
              </a:r>
              <a:endParaRPr lang="en-US" sz="3600">
                <a:latin typeface="Arial" pitchFamily="34" charset="0"/>
                <a:cs typeface="Arial" pitchFamily="34" charset="0"/>
              </a:endParaRPr>
            </a:p>
          </p:txBody>
        </p:sp>
        <p:sp>
          <p:nvSpPr>
            <p:cNvPr id="25" name="Rounded Rectangle 24"/>
            <p:cNvSpPr/>
            <p:nvPr/>
          </p:nvSpPr>
          <p:spPr>
            <a:xfrm>
              <a:off x="13238771" y="3059723"/>
              <a:ext cx="3259563" cy="838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a:latin typeface="Arial" pitchFamily="34" charset="0"/>
                  <a:cs typeface="Arial" pitchFamily="34" charset="0"/>
                </a:rPr>
                <a:t>Nhiệm vụ 3</a:t>
              </a:r>
            </a:p>
          </p:txBody>
        </p:sp>
      </p:grpSp>
    </p:spTree>
    <p:extLst>
      <p:ext uri="{BB962C8B-B14F-4D97-AF65-F5344CB8AC3E}">
        <p14:creationId xmlns:p14="http://schemas.microsoft.com/office/powerpoint/2010/main" val="485398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70866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2650067"/>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pic>
        <p:nvPicPr>
          <p:cNvPr id="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96942" y="8528441"/>
            <a:ext cx="4267200" cy="2699004"/>
          </a:xfrm>
          <a:prstGeom prst="rect">
            <a:avLst/>
          </a:prstGeom>
        </p:spPr>
      </p:pic>
      <p:pic>
        <p:nvPicPr>
          <p:cNvPr id="1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7411" y="4410940"/>
            <a:ext cx="5531087" cy="5239317"/>
          </a:xfrm>
          <a:prstGeom prst="rect">
            <a:avLst/>
          </a:prstGeom>
        </p:spPr>
      </p:pic>
      <p:pic>
        <p:nvPicPr>
          <p:cNvPr id="15" name="Picture 9"/>
          <p:cNvPicPr>
            <a:picLocks noChangeAspect="1"/>
          </p:cNvPicPr>
          <p:nvPr/>
        </p:nvPicPr>
        <p:blipFill>
          <a:blip r:embed="rId10"/>
          <a:srcRect/>
          <a:stretch>
            <a:fillRect/>
          </a:stretch>
        </p:blipFill>
        <p:spPr>
          <a:xfrm>
            <a:off x="16538454" y="7735545"/>
            <a:ext cx="1184176" cy="2350722"/>
          </a:xfrm>
          <a:prstGeom prst="rect">
            <a:avLst/>
          </a:prstGeom>
        </p:spPr>
      </p:pic>
      <p:grpSp>
        <p:nvGrpSpPr>
          <p:cNvPr id="18" name="Group 17"/>
          <p:cNvGrpSpPr/>
          <p:nvPr/>
        </p:nvGrpSpPr>
        <p:grpSpPr>
          <a:xfrm>
            <a:off x="710817" y="1077091"/>
            <a:ext cx="15672183" cy="1651671"/>
            <a:chOff x="448986" y="1797359"/>
            <a:chExt cx="15672183" cy="1651671"/>
          </a:xfrm>
        </p:grpSpPr>
        <p:grpSp>
          <p:nvGrpSpPr>
            <p:cNvPr id="19" name="Group 18"/>
            <p:cNvGrpSpPr/>
            <p:nvPr/>
          </p:nvGrpSpPr>
          <p:grpSpPr>
            <a:xfrm>
              <a:off x="448986" y="2038462"/>
              <a:ext cx="1705396" cy="1169466"/>
              <a:chOff x="428204" y="2082743"/>
              <a:chExt cx="1705396" cy="1169466"/>
            </a:xfrm>
          </p:grpSpPr>
          <p:pic>
            <p:nvPicPr>
              <p:cNvPr id="21"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28204" y="2082743"/>
                <a:ext cx="1705396" cy="1169466"/>
              </a:xfrm>
              <a:prstGeom prst="rect">
                <a:avLst/>
              </a:prstGeom>
            </p:spPr>
          </p:pic>
          <p:sp>
            <p:nvSpPr>
              <p:cNvPr id="22" name="TextBox 21"/>
              <p:cNvSpPr txBox="1"/>
              <p:nvPr/>
            </p:nvSpPr>
            <p:spPr>
              <a:xfrm>
                <a:off x="690035" y="2293087"/>
                <a:ext cx="1082348"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NV1</a:t>
                </a:r>
              </a:p>
            </p:txBody>
          </p:sp>
        </p:grpSp>
        <p:sp>
          <p:nvSpPr>
            <p:cNvPr id="20" name="Rectangle 19"/>
            <p:cNvSpPr/>
            <p:nvPr/>
          </p:nvSpPr>
          <p:spPr>
            <a:xfrm>
              <a:off x="2203429" y="1797359"/>
              <a:ext cx="13917740" cy="1651671"/>
            </a:xfrm>
            <a:prstGeom prst="rect">
              <a:avLst/>
            </a:prstGeom>
          </p:spPr>
          <p:txBody>
            <a:bodyPr wrap="square">
              <a:spAutoFit/>
            </a:bodyPr>
            <a:lstStyle/>
            <a:p>
              <a:pPr>
                <a:lnSpc>
                  <a:spcPct val="150000"/>
                </a:lnSpc>
              </a:pPr>
              <a:r>
                <a:rPr lang="vi-VN" sz="3600" b="1" i="1">
                  <a:latin typeface="Arial" pitchFamily="34" charset="0"/>
                  <a:cs typeface="Arial" pitchFamily="34" charset="0"/>
                </a:rPr>
                <a:t>Thực hành tìm hiểu thông tin về các nhóm nghề sản xuất, kinh doanh và dịch vụ ở địa phương</a:t>
              </a:r>
              <a:endParaRPr lang="en-US" sz="3600" i="1">
                <a:latin typeface="Arial" pitchFamily="34" charset="0"/>
                <a:cs typeface="Arial" pitchFamily="34" charset="0"/>
              </a:endParaRPr>
            </a:p>
          </p:txBody>
        </p:sp>
      </p:grpSp>
      <p:grpSp>
        <p:nvGrpSpPr>
          <p:cNvPr id="23" name="Group 22"/>
          <p:cNvGrpSpPr/>
          <p:nvPr/>
        </p:nvGrpSpPr>
        <p:grpSpPr>
          <a:xfrm>
            <a:off x="5460544" y="36947"/>
            <a:ext cx="5943600" cy="1048600"/>
            <a:chOff x="5181600" y="407825"/>
            <a:chExt cx="5943600" cy="1048600"/>
          </a:xfrm>
        </p:grpSpPr>
        <p:pic>
          <p:nvPicPr>
            <p:cNvPr id="24" name="Picture 2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181600" y="407825"/>
              <a:ext cx="5943600" cy="1048600"/>
            </a:xfrm>
            <a:prstGeom prst="rect">
              <a:avLst/>
            </a:prstGeom>
          </p:spPr>
        </p:pic>
        <p:sp>
          <p:nvSpPr>
            <p:cNvPr id="25" name="TextBox 24"/>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2</a:t>
              </a:r>
            </a:p>
          </p:txBody>
        </p:sp>
      </p:grpSp>
      <p:grpSp>
        <p:nvGrpSpPr>
          <p:cNvPr id="32" name="Group 31"/>
          <p:cNvGrpSpPr/>
          <p:nvPr/>
        </p:nvGrpSpPr>
        <p:grpSpPr>
          <a:xfrm>
            <a:off x="1436702" y="3053994"/>
            <a:ext cx="5614729" cy="1090411"/>
            <a:chOff x="7364244" y="2580306"/>
            <a:chExt cx="2757229" cy="1090411"/>
          </a:xfrm>
        </p:grpSpPr>
        <p:pic>
          <p:nvPicPr>
            <p:cNvPr id="33"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364244" y="2580306"/>
              <a:ext cx="2757229" cy="1090411"/>
            </a:xfrm>
            <a:prstGeom prst="rect">
              <a:avLst/>
            </a:prstGeom>
          </p:spPr>
        </p:pic>
        <p:sp>
          <p:nvSpPr>
            <p:cNvPr id="34" name="TextBox 33"/>
            <p:cNvSpPr txBox="1"/>
            <p:nvPr/>
          </p:nvSpPr>
          <p:spPr>
            <a:xfrm>
              <a:off x="7796973" y="2802345"/>
              <a:ext cx="1891770" cy="646331"/>
            </a:xfrm>
            <a:prstGeom prst="rect">
              <a:avLst/>
            </a:prstGeom>
            <a:noFill/>
          </p:spPr>
          <p:txBody>
            <a:bodyPr wrap="none" rtlCol="0">
              <a:spAutoFit/>
            </a:bodyPr>
            <a:lstStyle/>
            <a:p>
              <a:r>
                <a:rPr lang="en-US" sz="3600" b="1">
                  <a:latin typeface="Arial" pitchFamily="34" charset="0"/>
                  <a:cs typeface="Arial" pitchFamily="34" charset="0"/>
                </a:rPr>
                <a:t>Hoạt động nhóm</a:t>
              </a:r>
            </a:p>
          </p:txBody>
        </p:sp>
      </p:grpSp>
      <p:grpSp>
        <p:nvGrpSpPr>
          <p:cNvPr id="35" name="Group 34"/>
          <p:cNvGrpSpPr/>
          <p:nvPr/>
        </p:nvGrpSpPr>
        <p:grpSpPr>
          <a:xfrm>
            <a:off x="7548650" y="3744340"/>
            <a:ext cx="8148551" cy="5646983"/>
            <a:chOff x="732340" y="4225328"/>
            <a:chExt cx="5082122" cy="1577051"/>
          </a:xfrm>
        </p:grpSpPr>
        <p:sp>
          <p:nvSpPr>
            <p:cNvPr id="36" name="Snip Single Corner Rectangle 35"/>
            <p:cNvSpPr/>
            <p:nvPr/>
          </p:nvSpPr>
          <p:spPr>
            <a:xfrm>
              <a:off x="732340" y="4225328"/>
              <a:ext cx="5082122" cy="1577051"/>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a:solidFill>
                  <a:schemeClr val="accent5">
                    <a:lumMod val="50000"/>
                  </a:schemeClr>
                </a:solidFill>
                <a:latin typeface="Arial" pitchFamily="34" charset="0"/>
                <a:cs typeface="Arial" pitchFamily="34" charset="0"/>
              </a:endParaRPr>
            </a:p>
          </p:txBody>
        </p:sp>
        <p:sp>
          <p:nvSpPr>
            <p:cNvPr id="37" name="Rectangle 36"/>
            <p:cNvSpPr/>
            <p:nvPr/>
          </p:nvSpPr>
          <p:spPr>
            <a:xfrm>
              <a:off x="860163" y="4291938"/>
              <a:ext cx="4809219" cy="1418237"/>
            </a:xfrm>
            <a:prstGeom prst="rect">
              <a:avLst/>
            </a:prstGeom>
          </p:spPr>
          <p:txBody>
            <a:bodyPr wrap="square">
              <a:spAutoFit/>
            </a:bodyPr>
            <a:lstStyle/>
            <a:p>
              <a:pPr algn="just">
                <a:lnSpc>
                  <a:spcPct val="150000"/>
                </a:lnSpc>
              </a:pPr>
              <a:r>
                <a:rPr lang="en-US" sz="3600">
                  <a:solidFill>
                    <a:schemeClr val="accent5">
                      <a:lumMod val="50000"/>
                    </a:schemeClr>
                  </a:solidFill>
                  <a:latin typeface="Arial" pitchFamily="34" charset="0"/>
                  <a:cs typeface="Arial" pitchFamily="34" charset="0"/>
                </a:rPr>
                <a:t>M</a:t>
              </a:r>
              <a:r>
                <a:rPr lang="vi-VN" sz="3600">
                  <a:solidFill>
                    <a:schemeClr val="accent5">
                      <a:lumMod val="50000"/>
                    </a:schemeClr>
                  </a:solidFill>
                  <a:latin typeface="Arial" pitchFamily="34" charset="0"/>
                  <a:cs typeface="Arial" pitchFamily="34" charset="0"/>
                </a:rPr>
                <a:t>ỗi nhóm xác định một nhóm </a:t>
              </a:r>
              <a:endParaRPr lang="en-US" sz="3600">
                <a:solidFill>
                  <a:schemeClr val="accent5">
                    <a:lumMod val="50000"/>
                  </a:schemeClr>
                </a:solidFill>
                <a:latin typeface="Arial" pitchFamily="34" charset="0"/>
                <a:cs typeface="Arial" pitchFamily="34" charset="0"/>
              </a:endParaRPr>
            </a:p>
            <a:p>
              <a:pPr algn="just">
                <a:lnSpc>
                  <a:spcPct val="150000"/>
                </a:lnSpc>
              </a:pPr>
              <a:r>
                <a:rPr lang="vi-VN" sz="3600">
                  <a:solidFill>
                    <a:schemeClr val="accent5">
                      <a:lumMod val="50000"/>
                    </a:schemeClr>
                  </a:solidFill>
                  <a:latin typeface="Arial" pitchFamily="34" charset="0"/>
                  <a:cs typeface="Arial" pitchFamily="34" charset="0"/>
                </a:rPr>
                <a:t>nghề </a:t>
              </a:r>
              <a:r>
                <a:rPr lang="en-US" sz="3600">
                  <a:solidFill>
                    <a:schemeClr val="accent5">
                      <a:lumMod val="50000"/>
                    </a:schemeClr>
                  </a:solidFill>
                  <a:latin typeface="Arial" pitchFamily="34" charset="0"/>
                  <a:cs typeface="Arial" pitchFamily="34" charset="0"/>
                </a:rPr>
                <a:t> </a:t>
              </a:r>
              <a:r>
                <a:rPr lang="vi-VN" sz="3600">
                  <a:solidFill>
                    <a:schemeClr val="accent5">
                      <a:lumMod val="50000"/>
                    </a:schemeClr>
                  </a:solidFill>
                  <a:latin typeface="Arial" pitchFamily="34" charset="0"/>
                  <a:cs typeface="Arial" pitchFamily="34" charset="0"/>
                </a:rPr>
                <a:t>ở địa phương để tìm hiểu. </a:t>
              </a:r>
              <a:r>
                <a:rPr lang="en-US" sz="3600">
                  <a:solidFill>
                    <a:schemeClr val="accent5">
                      <a:lumMod val="50000"/>
                    </a:schemeClr>
                  </a:solidFill>
                  <a:latin typeface="Arial" pitchFamily="34" charset="0"/>
                  <a:cs typeface="Arial" pitchFamily="34" charset="0"/>
                </a:rPr>
                <a:t>M</a:t>
              </a:r>
              <a:r>
                <a:rPr lang="vi-VN" sz="3600">
                  <a:solidFill>
                    <a:schemeClr val="accent5">
                      <a:lumMod val="50000"/>
                    </a:schemeClr>
                  </a:solidFill>
                  <a:latin typeface="Arial" pitchFamily="34" charset="0"/>
                  <a:cs typeface="Arial" pitchFamily="34" charset="0"/>
                </a:rPr>
                <a:t>ỗi nhóm tìm hiểu theo các nội dung:</a:t>
              </a:r>
            </a:p>
            <a:p>
              <a:pPr marL="571500" indent="-571500" algn="just">
                <a:lnSpc>
                  <a:spcPct val="150000"/>
                </a:lnSpc>
                <a:buFont typeface="Wingdings" pitchFamily="2" charset="2"/>
                <a:buChar char="Ø"/>
              </a:pPr>
              <a:r>
                <a:rPr lang="vi-VN" sz="3600" i="1">
                  <a:solidFill>
                    <a:schemeClr val="accent5">
                      <a:lumMod val="50000"/>
                    </a:schemeClr>
                  </a:solidFill>
                  <a:latin typeface="Arial" pitchFamily="34" charset="0"/>
                  <a:cs typeface="Arial" pitchFamily="34" charset="0"/>
                </a:rPr>
                <a:t>Công việc/ hoạt động đặc trưng</a:t>
              </a:r>
            </a:p>
            <a:p>
              <a:pPr marL="571500" indent="-571500" algn="just">
                <a:lnSpc>
                  <a:spcPct val="150000"/>
                </a:lnSpc>
                <a:buFont typeface="Wingdings" pitchFamily="2" charset="2"/>
                <a:buChar char="Ø"/>
              </a:pPr>
              <a:r>
                <a:rPr lang="vi-VN" sz="3600" i="1">
                  <a:solidFill>
                    <a:schemeClr val="accent5">
                      <a:lumMod val="50000"/>
                    </a:schemeClr>
                  </a:solidFill>
                  <a:latin typeface="Arial" pitchFamily="34" charset="0"/>
                  <a:cs typeface="Arial" pitchFamily="34" charset="0"/>
                </a:rPr>
                <a:t>Yêu cầu về năng lực</a:t>
              </a:r>
            </a:p>
            <a:p>
              <a:pPr marL="571500" indent="-571500" algn="just">
                <a:lnSpc>
                  <a:spcPct val="150000"/>
                </a:lnSpc>
                <a:buFont typeface="Wingdings" pitchFamily="2" charset="2"/>
                <a:buChar char="Ø"/>
              </a:pPr>
              <a:r>
                <a:rPr lang="vi-VN" sz="3600" i="1">
                  <a:solidFill>
                    <a:schemeClr val="accent5">
                      <a:lumMod val="50000"/>
                    </a:schemeClr>
                  </a:solidFill>
                  <a:latin typeface="Arial" pitchFamily="34" charset="0"/>
                  <a:cs typeface="Arial" pitchFamily="34" charset="0"/>
                </a:rPr>
                <a:t>Yêu cầu về phẩm chất</a:t>
              </a:r>
            </a:p>
          </p:txBody>
        </p:sp>
      </p:grpSp>
    </p:spTree>
    <p:extLst>
      <p:ext uri="{BB962C8B-B14F-4D97-AF65-F5344CB8AC3E}">
        <p14:creationId xmlns:p14="http://schemas.microsoft.com/office/powerpoint/2010/main" val="485398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63343186"/>
              </p:ext>
            </p:extLst>
          </p:nvPr>
        </p:nvGraphicFramePr>
        <p:xfrm>
          <a:off x="-23446" y="38100"/>
          <a:ext cx="18288000" cy="10017798"/>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20000"/>
                    </a:ext>
                  </a:extLst>
                </a:gridCol>
                <a:gridCol w="6437428">
                  <a:extLst>
                    <a:ext uri="{9D8B030D-6E8A-4147-A177-3AD203B41FA5}">
                      <a16:colId xmlns:a16="http://schemas.microsoft.com/office/drawing/2014/main" val="20001"/>
                    </a:ext>
                  </a:extLst>
                </a:gridCol>
                <a:gridCol w="6097308">
                  <a:extLst>
                    <a:ext uri="{9D8B030D-6E8A-4147-A177-3AD203B41FA5}">
                      <a16:colId xmlns:a16="http://schemas.microsoft.com/office/drawing/2014/main" val="20002"/>
                    </a:ext>
                  </a:extLst>
                </a:gridCol>
                <a:gridCol w="3010064">
                  <a:extLst>
                    <a:ext uri="{9D8B030D-6E8A-4147-A177-3AD203B41FA5}">
                      <a16:colId xmlns:a16="http://schemas.microsoft.com/office/drawing/2014/main" val="20003"/>
                    </a:ext>
                  </a:extLst>
                </a:gridCol>
              </a:tblGrid>
              <a:tr h="1494928">
                <a:tc>
                  <a:txBody>
                    <a:bodyPr/>
                    <a:lstStyle/>
                    <a:p>
                      <a:pPr algn="ctr">
                        <a:lnSpc>
                          <a:spcPct val="115000"/>
                        </a:lnSpc>
                        <a:spcBef>
                          <a:spcPts val="600"/>
                        </a:spcBef>
                        <a:spcAft>
                          <a:spcPts val="1000"/>
                        </a:spcAft>
                      </a:pPr>
                      <a:r>
                        <a:rPr lang="en-US" sz="3200" b="1">
                          <a:solidFill>
                            <a:schemeClr val="bg1"/>
                          </a:solidFill>
                          <a:effectLst/>
                          <a:latin typeface="Arial" pitchFamily="34" charset="0"/>
                          <a:cs typeface="Arial" pitchFamily="34" charset="0"/>
                        </a:rPr>
                        <a:t>Nhóm nghề</a:t>
                      </a:r>
                      <a:endParaRPr lang="en-US" sz="2000" b="1">
                        <a:solidFill>
                          <a:schemeClr val="bg1"/>
                        </a:solidFill>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15000"/>
                        </a:lnSpc>
                        <a:spcBef>
                          <a:spcPts val="600"/>
                        </a:spcBef>
                        <a:spcAft>
                          <a:spcPts val="1000"/>
                        </a:spcAft>
                      </a:pPr>
                      <a:r>
                        <a:rPr lang="en-US" sz="3200" b="1">
                          <a:solidFill>
                            <a:schemeClr val="bg1"/>
                          </a:solidFill>
                          <a:effectLst/>
                          <a:latin typeface="Arial" pitchFamily="34" charset="0"/>
                          <a:cs typeface="Arial" pitchFamily="34" charset="0"/>
                        </a:rPr>
                        <a:t>Công việc/ Hoạt động đặc trưng</a:t>
                      </a:r>
                      <a:endParaRPr lang="en-US" sz="2000" b="1">
                        <a:solidFill>
                          <a:schemeClr val="bg1"/>
                        </a:solidFill>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15000"/>
                        </a:lnSpc>
                        <a:spcBef>
                          <a:spcPts val="600"/>
                        </a:spcBef>
                        <a:spcAft>
                          <a:spcPts val="1000"/>
                        </a:spcAft>
                      </a:pPr>
                      <a:r>
                        <a:rPr lang="en-US" sz="3200" b="1">
                          <a:solidFill>
                            <a:schemeClr val="bg1"/>
                          </a:solidFill>
                          <a:effectLst/>
                          <a:latin typeface="Arial" pitchFamily="34" charset="0"/>
                          <a:cs typeface="Arial" pitchFamily="34" charset="0"/>
                        </a:rPr>
                        <a:t>Yêu cầu về năng lực</a:t>
                      </a:r>
                      <a:endParaRPr lang="en-US" sz="2000" b="1">
                        <a:solidFill>
                          <a:schemeClr val="bg1"/>
                        </a:solidFill>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15000"/>
                        </a:lnSpc>
                        <a:spcBef>
                          <a:spcPts val="600"/>
                        </a:spcBef>
                        <a:spcAft>
                          <a:spcPts val="1000"/>
                        </a:spcAft>
                      </a:pPr>
                      <a:r>
                        <a:rPr lang="en-US" sz="3200" b="1">
                          <a:solidFill>
                            <a:schemeClr val="bg1"/>
                          </a:solidFill>
                          <a:effectLst/>
                          <a:latin typeface="Arial" pitchFamily="34" charset="0"/>
                          <a:cs typeface="Arial" pitchFamily="34" charset="0"/>
                        </a:rPr>
                        <a:t>Yêu cầu về phẩm chất</a:t>
                      </a:r>
                      <a:endParaRPr lang="en-US" sz="2000" b="1">
                        <a:solidFill>
                          <a:schemeClr val="bg1"/>
                        </a:solidFill>
                        <a:effectLst/>
                        <a:latin typeface="Arial" pitchFamily="34" charset="0"/>
                        <a:ea typeface="Calibri"/>
                        <a:cs typeface="Arial" pitchFamily="34" charset="0"/>
                      </a:endParaRPr>
                    </a:p>
                  </a:txBody>
                  <a:tcPr marL="62437" marR="62437" marT="0" marB="0">
                    <a:solidFill>
                      <a:schemeClr val="accent5">
                        <a:lumMod val="50000"/>
                      </a:schemeClr>
                    </a:solidFill>
                  </a:tcPr>
                </a:tc>
                <a:extLst>
                  <a:ext uri="{0D108BD9-81ED-4DB2-BD59-A6C34878D82A}">
                    <a16:rowId xmlns:a16="http://schemas.microsoft.com/office/drawing/2014/main" val="10000"/>
                  </a:ext>
                </a:extLst>
              </a:tr>
              <a:tr h="3343772">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Nhóm nghề nuôi trồng thủy hải sản</a:t>
                      </a:r>
                      <a:endParaRPr lang="en-US" sz="2000">
                        <a:solidFill>
                          <a:schemeClr val="bg1"/>
                        </a:solidFill>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50000"/>
                        </a:lnSpc>
                        <a:spcBef>
                          <a:spcPts val="600"/>
                        </a:spcBef>
                        <a:spcAft>
                          <a:spcPts val="1000"/>
                        </a:spcAft>
                      </a:pPr>
                      <a:endParaRPr lang="en-US" sz="2000">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50000"/>
                        </a:lnSpc>
                        <a:spcBef>
                          <a:spcPts val="600"/>
                        </a:spcBef>
                        <a:spcAft>
                          <a:spcPts val="1000"/>
                        </a:spcAft>
                      </a:pPr>
                      <a:endParaRPr lang="en-US" sz="2000">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50000"/>
                        </a:lnSpc>
                        <a:spcBef>
                          <a:spcPts val="600"/>
                        </a:spcBef>
                        <a:spcAft>
                          <a:spcPts val="1000"/>
                        </a:spcAft>
                      </a:pPr>
                      <a:endParaRPr lang="en-US" sz="2000">
                        <a:effectLst/>
                        <a:latin typeface="Arial" pitchFamily="34" charset="0"/>
                        <a:ea typeface="Calibri"/>
                        <a:cs typeface="Arial" pitchFamily="34" charset="0"/>
                      </a:endParaRPr>
                    </a:p>
                  </a:txBody>
                  <a:tcPr marL="62437" marR="62437" marT="0" marB="0">
                    <a:solidFill>
                      <a:schemeClr val="accent5">
                        <a:lumMod val="50000"/>
                      </a:schemeClr>
                    </a:solidFill>
                  </a:tcPr>
                </a:tc>
                <a:extLst>
                  <a:ext uri="{0D108BD9-81ED-4DB2-BD59-A6C34878D82A}">
                    <a16:rowId xmlns:a16="http://schemas.microsoft.com/office/drawing/2014/main" val="10001"/>
                  </a:ext>
                </a:extLst>
              </a:tr>
              <a:tr h="2589549">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Kinh doanh dược phẩm</a:t>
                      </a:r>
                      <a:endParaRPr lang="en-US" sz="2000">
                        <a:solidFill>
                          <a:schemeClr val="bg1"/>
                        </a:solidFill>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50000"/>
                        </a:lnSpc>
                        <a:spcBef>
                          <a:spcPts val="600"/>
                        </a:spcBef>
                        <a:spcAft>
                          <a:spcPts val="1000"/>
                        </a:spcAft>
                      </a:pPr>
                      <a:endParaRPr lang="en-US" sz="2000">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50000"/>
                        </a:lnSpc>
                        <a:spcBef>
                          <a:spcPts val="600"/>
                        </a:spcBef>
                        <a:spcAft>
                          <a:spcPts val="1000"/>
                        </a:spcAft>
                      </a:pPr>
                      <a:endParaRPr lang="en-US" sz="2000">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50000"/>
                        </a:lnSpc>
                        <a:spcBef>
                          <a:spcPts val="600"/>
                        </a:spcBef>
                        <a:spcAft>
                          <a:spcPts val="1000"/>
                        </a:spcAft>
                      </a:pPr>
                      <a:endParaRPr lang="en-US" sz="2000">
                        <a:effectLst/>
                        <a:latin typeface="Arial" pitchFamily="34" charset="0"/>
                        <a:ea typeface="Calibri"/>
                        <a:cs typeface="Arial" pitchFamily="34" charset="0"/>
                      </a:endParaRPr>
                    </a:p>
                  </a:txBody>
                  <a:tcPr marL="62437" marR="62437" marT="0" marB="0">
                    <a:solidFill>
                      <a:schemeClr val="accent5">
                        <a:lumMod val="50000"/>
                      </a:schemeClr>
                    </a:solidFill>
                  </a:tcPr>
                </a:tc>
                <a:extLst>
                  <a:ext uri="{0D108BD9-81ED-4DB2-BD59-A6C34878D82A}">
                    <a16:rowId xmlns:a16="http://schemas.microsoft.com/office/drawing/2014/main" val="10002"/>
                  </a:ext>
                </a:extLst>
              </a:tr>
              <a:tr h="2589549">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Dịch vụ quảng cáo sản phẩm</a:t>
                      </a:r>
                      <a:endParaRPr lang="en-US" sz="2000">
                        <a:solidFill>
                          <a:schemeClr val="bg1"/>
                        </a:solidFill>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50000"/>
                        </a:lnSpc>
                        <a:spcBef>
                          <a:spcPts val="600"/>
                        </a:spcBef>
                        <a:spcAft>
                          <a:spcPts val="1000"/>
                        </a:spcAft>
                      </a:pPr>
                      <a:endParaRPr lang="en-US" sz="2000">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50000"/>
                        </a:lnSpc>
                        <a:spcBef>
                          <a:spcPts val="600"/>
                        </a:spcBef>
                        <a:spcAft>
                          <a:spcPts val="1000"/>
                        </a:spcAft>
                      </a:pPr>
                      <a:endParaRPr lang="en-US" sz="2000">
                        <a:effectLst/>
                        <a:latin typeface="Arial" pitchFamily="34" charset="0"/>
                        <a:ea typeface="Calibri"/>
                        <a:cs typeface="Arial" pitchFamily="34" charset="0"/>
                      </a:endParaRPr>
                    </a:p>
                  </a:txBody>
                  <a:tcPr marL="62437" marR="62437" marT="0" marB="0">
                    <a:solidFill>
                      <a:schemeClr val="accent5">
                        <a:lumMod val="50000"/>
                      </a:schemeClr>
                    </a:solidFill>
                  </a:tcPr>
                </a:tc>
                <a:tc>
                  <a:txBody>
                    <a:bodyPr/>
                    <a:lstStyle/>
                    <a:p>
                      <a:pPr algn="ctr">
                        <a:lnSpc>
                          <a:spcPct val="150000"/>
                        </a:lnSpc>
                        <a:spcBef>
                          <a:spcPts val="600"/>
                        </a:spcBef>
                        <a:spcAft>
                          <a:spcPts val="1000"/>
                        </a:spcAft>
                      </a:pPr>
                      <a:endParaRPr lang="en-US" sz="2000">
                        <a:effectLst/>
                        <a:latin typeface="Arial" pitchFamily="34" charset="0"/>
                        <a:ea typeface="Calibri"/>
                        <a:cs typeface="Arial" pitchFamily="34" charset="0"/>
                      </a:endParaRPr>
                    </a:p>
                  </a:txBody>
                  <a:tcPr marL="62437" marR="62437" marT="0" marB="0">
                    <a:solidFill>
                      <a:schemeClr val="accent5">
                        <a:lumMod val="50000"/>
                      </a:schemeClr>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2743200" y="1790700"/>
            <a:ext cx="6477000" cy="2217082"/>
          </a:xfrm>
          <a:prstGeom prst="rect">
            <a:avLst/>
          </a:prstGeom>
        </p:spPr>
        <p:txBody>
          <a:bodyPr wrap="square">
            <a:spAutoFit/>
          </a:bodyPr>
          <a:lstStyle/>
          <a:p>
            <a:pPr algn="ctr">
              <a:lnSpc>
                <a:spcPct val="150000"/>
              </a:lnSpc>
              <a:spcBef>
                <a:spcPts val="600"/>
              </a:spcBef>
              <a:spcAft>
                <a:spcPts val="1000"/>
              </a:spcAft>
            </a:pPr>
            <a:r>
              <a:rPr lang="en-US" sz="3200">
                <a:solidFill>
                  <a:srgbClr val="FFFF00"/>
                </a:solidFill>
                <a:latin typeface="Arial" pitchFamily="34" charset="0"/>
                <a:cs typeface="Arial" pitchFamily="34" charset="0"/>
              </a:rPr>
              <a:t>Nuôi cấy, chăm sóc, chữa bệnh cho các loài thủy hải sản ở vùng nước ngọt, nước lợ, nước mặn…</a:t>
            </a:r>
            <a:endParaRPr lang="en-US" sz="2000">
              <a:solidFill>
                <a:srgbClr val="FFFF00"/>
              </a:solidFill>
              <a:latin typeface="Arial" pitchFamily="34" charset="0"/>
              <a:ea typeface="Calibri"/>
              <a:cs typeface="Arial" pitchFamily="34" charset="0"/>
            </a:endParaRPr>
          </a:p>
        </p:txBody>
      </p:sp>
      <p:sp>
        <p:nvSpPr>
          <p:cNvPr id="6" name="Rectangle 5"/>
          <p:cNvSpPr/>
          <p:nvPr/>
        </p:nvSpPr>
        <p:spPr>
          <a:xfrm>
            <a:off x="9220200" y="1604005"/>
            <a:ext cx="5943600" cy="3046988"/>
          </a:xfrm>
          <a:prstGeom prst="rect">
            <a:avLst/>
          </a:prstGeom>
        </p:spPr>
        <p:txBody>
          <a:bodyPr wrap="square">
            <a:spAutoFit/>
          </a:bodyPr>
          <a:lstStyle/>
          <a:p>
            <a:pPr algn="ctr">
              <a:lnSpc>
                <a:spcPct val="150000"/>
              </a:lnSpc>
              <a:spcBef>
                <a:spcPts val="600"/>
              </a:spcBef>
              <a:spcAft>
                <a:spcPts val="1000"/>
              </a:spcAft>
            </a:pPr>
            <a:r>
              <a:rPr lang="en-US" sz="3200">
                <a:solidFill>
                  <a:srgbClr val="FFFF00"/>
                </a:solidFill>
                <a:latin typeface="Arial" pitchFamily="34" charset="0"/>
                <a:cs typeface="Arial" pitchFamily="34" charset="0"/>
              </a:rPr>
              <a:t>Có khả năng nuôi, cấy, chăm sóc, chữa bệnh và nghiên cứu, theo dõi quá trình phát triển các loài thủy hải sản,…</a:t>
            </a:r>
            <a:endParaRPr lang="en-US" sz="2000">
              <a:solidFill>
                <a:srgbClr val="FFFF00"/>
              </a:solidFill>
              <a:latin typeface="Arial" pitchFamily="34" charset="0"/>
              <a:ea typeface="Calibri"/>
              <a:cs typeface="Arial" pitchFamily="34" charset="0"/>
            </a:endParaRPr>
          </a:p>
        </p:txBody>
      </p:sp>
      <p:sp>
        <p:nvSpPr>
          <p:cNvPr id="10" name="Rectangle 9"/>
          <p:cNvSpPr/>
          <p:nvPr/>
        </p:nvSpPr>
        <p:spPr>
          <a:xfrm>
            <a:off x="15468600" y="1803485"/>
            <a:ext cx="2514600" cy="2308324"/>
          </a:xfrm>
          <a:prstGeom prst="rect">
            <a:avLst/>
          </a:prstGeom>
        </p:spPr>
        <p:txBody>
          <a:bodyPr wrap="square">
            <a:spAutoFit/>
          </a:bodyPr>
          <a:lstStyle/>
          <a:p>
            <a:pPr algn="ctr">
              <a:lnSpc>
                <a:spcPct val="150000"/>
              </a:lnSpc>
              <a:spcBef>
                <a:spcPts val="600"/>
              </a:spcBef>
              <a:spcAft>
                <a:spcPts val="1000"/>
              </a:spcAft>
            </a:pPr>
            <a:r>
              <a:rPr lang="en-US" sz="3200">
                <a:solidFill>
                  <a:srgbClr val="FFFF00"/>
                </a:solidFill>
                <a:latin typeface="Arial" pitchFamily="34" charset="0"/>
                <a:cs typeface="Arial" pitchFamily="34" charset="0"/>
              </a:rPr>
              <a:t>Cẩn thận, có ý thức cộng đồng,…</a:t>
            </a:r>
            <a:endParaRPr lang="en-US" sz="2000">
              <a:solidFill>
                <a:srgbClr val="FFFF00"/>
              </a:solidFill>
              <a:latin typeface="Arial" pitchFamily="34" charset="0"/>
              <a:ea typeface="Calibri"/>
              <a:cs typeface="Arial" pitchFamily="34" charset="0"/>
            </a:endParaRPr>
          </a:p>
        </p:txBody>
      </p:sp>
      <p:sp>
        <p:nvSpPr>
          <p:cNvPr id="11" name="Rectangle 10"/>
          <p:cNvSpPr/>
          <p:nvPr/>
        </p:nvSpPr>
        <p:spPr>
          <a:xfrm>
            <a:off x="2924909" y="4881049"/>
            <a:ext cx="5990492" cy="1478418"/>
          </a:xfrm>
          <a:prstGeom prst="rect">
            <a:avLst/>
          </a:prstGeom>
        </p:spPr>
        <p:txBody>
          <a:bodyPr wrap="square">
            <a:spAutoFit/>
          </a:bodyPr>
          <a:lstStyle/>
          <a:p>
            <a:pPr algn="just">
              <a:lnSpc>
                <a:spcPct val="150000"/>
              </a:lnSpc>
              <a:spcBef>
                <a:spcPts val="600"/>
              </a:spcBef>
              <a:spcAft>
                <a:spcPts val="1000"/>
              </a:spcAft>
            </a:pPr>
            <a:r>
              <a:rPr lang="en-US" sz="3200">
                <a:solidFill>
                  <a:srgbClr val="FFFF00"/>
                </a:solidFill>
                <a:latin typeface="Arial" pitchFamily="34" charset="0"/>
                <a:cs typeface="Arial" pitchFamily="34" charset="0"/>
              </a:rPr>
              <a:t>Tìm hiểu về sản phẩm dược, tư vấn bán hàng…</a:t>
            </a:r>
            <a:endParaRPr lang="en-US" sz="2000">
              <a:solidFill>
                <a:srgbClr val="FFFF00"/>
              </a:solidFill>
              <a:latin typeface="Arial" pitchFamily="34" charset="0"/>
              <a:ea typeface="Calibri"/>
              <a:cs typeface="Arial" pitchFamily="34" charset="0"/>
            </a:endParaRPr>
          </a:p>
        </p:txBody>
      </p:sp>
      <p:sp>
        <p:nvSpPr>
          <p:cNvPr id="12" name="Rectangle 11"/>
          <p:cNvSpPr/>
          <p:nvPr/>
        </p:nvSpPr>
        <p:spPr>
          <a:xfrm>
            <a:off x="9677400" y="4878886"/>
            <a:ext cx="5029200" cy="2308324"/>
          </a:xfrm>
          <a:prstGeom prst="rect">
            <a:avLst/>
          </a:prstGeom>
        </p:spPr>
        <p:txBody>
          <a:bodyPr wrap="square">
            <a:spAutoFit/>
          </a:bodyPr>
          <a:lstStyle/>
          <a:p>
            <a:pPr algn="ctr">
              <a:lnSpc>
                <a:spcPct val="150000"/>
              </a:lnSpc>
              <a:spcBef>
                <a:spcPts val="600"/>
              </a:spcBef>
              <a:spcAft>
                <a:spcPts val="1000"/>
              </a:spcAft>
            </a:pPr>
            <a:r>
              <a:rPr lang="en-US" sz="3200">
                <a:solidFill>
                  <a:srgbClr val="FFFF00"/>
                </a:solidFill>
                <a:latin typeface="Arial" pitchFamily="34" charset="0"/>
                <a:cs typeface="Arial" pitchFamily="34" charset="0"/>
              </a:rPr>
              <a:t>Có khả năng hiểu biết sản phẩm dược và kĩ năng tư vấn khách hàng…</a:t>
            </a:r>
            <a:endParaRPr lang="en-US" sz="2000">
              <a:solidFill>
                <a:srgbClr val="FFFF00"/>
              </a:solidFill>
              <a:latin typeface="Arial" pitchFamily="34" charset="0"/>
              <a:ea typeface="Calibri"/>
              <a:cs typeface="Arial" pitchFamily="34" charset="0"/>
            </a:endParaRPr>
          </a:p>
        </p:txBody>
      </p:sp>
      <p:sp>
        <p:nvSpPr>
          <p:cNvPr id="14" name="Rectangle 13"/>
          <p:cNvSpPr/>
          <p:nvPr/>
        </p:nvSpPr>
        <p:spPr>
          <a:xfrm>
            <a:off x="15527215" y="4889585"/>
            <a:ext cx="2397369" cy="2308324"/>
          </a:xfrm>
          <a:prstGeom prst="rect">
            <a:avLst/>
          </a:prstGeom>
        </p:spPr>
        <p:txBody>
          <a:bodyPr wrap="square">
            <a:spAutoFit/>
          </a:bodyPr>
          <a:lstStyle/>
          <a:p>
            <a:pPr algn="ctr">
              <a:lnSpc>
                <a:spcPct val="150000"/>
              </a:lnSpc>
              <a:spcBef>
                <a:spcPts val="600"/>
              </a:spcBef>
              <a:spcAft>
                <a:spcPts val="1000"/>
              </a:spcAft>
            </a:pPr>
            <a:r>
              <a:rPr lang="en-US" sz="3200">
                <a:solidFill>
                  <a:srgbClr val="FFFF00"/>
                </a:solidFill>
                <a:latin typeface="Arial" pitchFamily="34" charset="0"/>
                <a:cs typeface="Arial" pitchFamily="34" charset="0"/>
              </a:rPr>
              <a:t>Trung thực, có trách nhiệm…</a:t>
            </a:r>
            <a:endParaRPr lang="en-US" sz="2000">
              <a:solidFill>
                <a:srgbClr val="FFFF00"/>
              </a:solidFill>
              <a:latin typeface="Arial" pitchFamily="34" charset="0"/>
              <a:ea typeface="Calibri"/>
              <a:cs typeface="Arial" pitchFamily="34" charset="0"/>
            </a:endParaRPr>
          </a:p>
        </p:txBody>
      </p:sp>
      <p:sp>
        <p:nvSpPr>
          <p:cNvPr id="16" name="Rectangle 15"/>
          <p:cNvSpPr/>
          <p:nvPr/>
        </p:nvSpPr>
        <p:spPr>
          <a:xfrm>
            <a:off x="3077309" y="7658100"/>
            <a:ext cx="5685691" cy="2308324"/>
          </a:xfrm>
          <a:prstGeom prst="rect">
            <a:avLst/>
          </a:prstGeom>
        </p:spPr>
        <p:txBody>
          <a:bodyPr wrap="square">
            <a:spAutoFit/>
          </a:bodyPr>
          <a:lstStyle/>
          <a:p>
            <a:pPr algn="ctr">
              <a:lnSpc>
                <a:spcPct val="150000"/>
              </a:lnSpc>
              <a:spcBef>
                <a:spcPts val="600"/>
              </a:spcBef>
              <a:spcAft>
                <a:spcPts val="1000"/>
              </a:spcAft>
            </a:pPr>
            <a:r>
              <a:rPr lang="en-US" sz="3200">
                <a:solidFill>
                  <a:srgbClr val="FFFF00"/>
                </a:solidFill>
                <a:latin typeface="Arial" pitchFamily="34" charset="0"/>
                <a:cs typeface="Arial" pitchFamily="34" charset="0"/>
              </a:rPr>
              <a:t>Thiết kế tờ rơi, quay video clip giới thiệu sản phẩm, tư vấn khách hàng…</a:t>
            </a:r>
            <a:endParaRPr lang="en-US" sz="2000">
              <a:solidFill>
                <a:srgbClr val="FFFF00"/>
              </a:solidFill>
              <a:latin typeface="Arial" pitchFamily="34" charset="0"/>
              <a:ea typeface="Calibri"/>
              <a:cs typeface="Arial" pitchFamily="34" charset="0"/>
            </a:endParaRPr>
          </a:p>
        </p:txBody>
      </p:sp>
      <p:sp>
        <p:nvSpPr>
          <p:cNvPr id="17" name="Rectangle 16"/>
          <p:cNvSpPr/>
          <p:nvPr/>
        </p:nvSpPr>
        <p:spPr>
          <a:xfrm>
            <a:off x="9400844" y="7683632"/>
            <a:ext cx="5534356" cy="2308324"/>
          </a:xfrm>
          <a:prstGeom prst="rect">
            <a:avLst/>
          </a:prstGeom>
        </p:spPr>
        <p:txBody>
          <a:bodyPr wrap="square">
            <a:spAutoFit/>
          </a:bodyPr>
          <a:lstStyle/>
          <a:p>
            <a:pPr algn="ctr">
              <a:lnSpc>
                <a:spcPct val="150000"/>
              </a:lnSpc>
              <a:spcBef>
                <a:spcPts val="600"/>
              </a:spcBef>
              <a:spcAft>
                <a:spcPts val="1000"/>
              </a:spcAft>
            </a:pPr>
            <a:r>
              <a:rPr lang="en-US" sz="3200">
                <a:solidFill>
                  <a:srgbClr val="FFFF00"/>
                </a:solidFill>
                <a:latin typeface="Arial" pitchFamily="34" charset="0"/>
                <a:cs typeface="Arial" pitchFamily="34" charset="0"/>
              </a:rPr>
              <a:t>Có khả năng giao tiếp, tư vấn, sử dụng công nghệ thông tin,…</a:t>
            </a:r>
            <a:endParaRPr lang="en-US" sz="2000">
              <a:solidFill>
                <a:srgbClr val="FFFF00"/>
              </a:solidFill>
              <a:latin typeface="Arial" pitchFamily="34" charset="0"/>
              <a:ea typeface="Calibri"/>
              <a:cs typeface="Arial" pitchFamily="34" charset="0"/>
            </a:endParaRPr>
          </a:p>
        </p:txBody>
      </p:sp>
      <p:sp>
        <p:nvSpPr>
          <p:cNvPr id="26" name="Rectangle 25"/>
          <p:cNvSpPr/>
          <p:nvPr/>
        </p:nvSpPr>
        <p:spPr>
          <a:xfrm>
            <a:off x="15527215" y="7651394"/>
            <a:ext cx="2590800" cy="2308324"/>
          </a:xfrm>
          <a:prstGeom prst="rect">
            <a:avLst/>
          </a:prstGeom>
        </p:spPr>
        <p:txBody>
          <a:bodyPr wrap="square">
            <a:spAutoFit/>
          </a:bodyPr>
          <a:lstStyle/>
          <a:p>
            <a:pPr algn="ctr">
              <a:lnSpc>
                <a:spcPct val="150000"/>
              </a:lnSpc>
              <a:spcBef>
                <a:spcPts val="600"/>
              </a:spcBef>
              <a:spcAft>
                <a:spcPts val="1000"/>
              </a:spcAft>
            </a:pPr>
            <a:r>
              <a:rPr lang="en-US" sz="3200">
                <a:solidFill>
                  <a:srgbClr val="FFFF00"/>
                </a:solidFill>
                <a:latin typeface="Arial" pitchFamily="34" charset="0"/>
                <a:cs typeface="Arial" pitchFamily="34" charset="0"/>
              </a:rPr>
              <a:t>Nhạy bén, linh hoạt, thân thiện…</a:t>
            </a:r>
            <a:endParaRPr lang="en-US" sz="20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103412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P spid="14" grpId="0"/>
      <p:bldP spid="16" grpId="0"/>
      <p:bldP spid="17"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76883"/>
            <a:ext cx="7086600" cy="3410117"/>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2650067"/>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pic>
        <p:nvPicPr>
          <p:cNvPr id="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96942" y="8528441"/>
            <a:ext cx="4267200" cy="2699004"/>
          </a:xfrm>
          <a:prstGeom prst="rect">
            <a:avLst/>
          </a:prstGeom>
        </p:spPr>
      </p:pic>
      <p:pic>
        <p:nvPicPr>
          <p:cNvPr id="1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9201" y="3879689"/>
            <a:ext cx="5879298" cy="5546750"/>
          </a:xfrm>
          <a:prstGeom prst="rect">
            <a:avLst/>
          </a:prstGeom>
        </p:spPr>
      </p:pic>
      <p:grpSp>
        <p:nvGrpSpPr>
          <p:cNvPr id="18" name="Group 17"/>
          <p:cNvGrpSpPr/>
          <p:nvPr/>
        </p:nvGrpSpPr>
        <p:grpSpPr>
          <a:xfrm>
            <a:off x="679105" y="1005403"/>
            <a:ext cx="15703895" cy="1169466"/>
            <a:chOff x="417274" y="1725671"/>
            <a:chExt cx="15703895" cy="1169466"/>
          </a:xfrm>
        </p:grpSpPr>
        <p:grpSp>
          <p:nvGrpSpPr>
            <p:cNvPr id="19" name="Group 18"/>
            <p:cNvGrpSpPr/>
            <p:nvPr/>
          </p:nvGrpSpPr>
          <p:grpSpPr>
            <a:xfrm>
              <a:off x="417274" y="1725671"/>
              <a:ext cx="1705396" cy="1169466"/>
              <a:chOff x="396492" y="1769952"/>
              <a:chExt cx="1705396" cy="1169466"/>
            </a:xfrm>
          </p:grpSpPr>
          <p:pic>
            <p:nvPicPr>
              <p:cNvPr id="21"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6492" y="1769952"/>
                <a:ext cx="1705396" cy="1169466"/>
              </a:xfrm>
              <a:prstGeom prst="rect">
                <a:avLst/>
              </a:prstGeom>
            </p:spPr>
          </p:pic>
          <p:sp>
            <p:nvSpPr>
              <p:cNvPr id="22" name="TextBox 21"/>
              <p:cNvSpPr txBox="1"/>
              <p:nvPr/>
            </p:nvSpPr>
            <p:spPr>
              <a:xfrm>
                <a:off x="690035" y="2031519"/>
                <a:ext cx="1082348"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NV2</a:t>
                </a:r>
              </a:p>
            </p:txBody>
          </p:sp>
        </p:grpSp>
        <p:sp>
          <p:nvSpPr>
            <p:cNvPr id="20" name="Rectangle 19"/>
            <p:cNvSpPr/>
            <p:nvPr/>
          </p:nvSpPr>
          <p:spPr>
            <a:xfrm>
              <a:off x="2203429" y="1797359"/>
              <a:ext cx="13917740" cy="820674"/>
            </a:xfrm>
            <a:prstGeom prst="rect">
              <a:avLst/>
            </a:prstGeom>
          </p:spPr>
          <p:txBody>
            <a:bodyPr wrap="square">
              <a:spAutoFit/>
            </a:bodyPr>
            <a:lstStyle/>
            <a:p>
              <a:pPr>
                <a:lnSpc>
                  <a:spcPct val="150000"/>
                </a:lnSpc>
              </a:pPr>
              <a:r>
                <a:rPr lang="vi-VN" sz="3600" b="1" i="1">
                  <a:latin typeface="Arial" pitchFamily="34" charset="0"/>
                  <a:cs typeface="Arial" pitchFamily="34" charset="0"/>
                </a:rPr>
                <a:t>Tìm hiểu thông tin, yêu cầu cơ bản về nhóm nghề em quan tâm</a:t>
              </a:r>
              <a:endParaRPr lang="en-US" sz="3600" i="1">
                <a:latin typeface="Arial" pitchFamily="34" charset="0"/>
                <a:cs typeface="Arial" pitchFamily="34" charset="0"/>
              </a:endParaRPr>
            </a:p>
          </p:txBody>
        </p:sp>
      </p:grpSp>
      <p:grpSp>
        <p:nvGrpSpPr>
          <p:cNvPr id="23" name="Group 22"/>
          <p:cNvGrpSpPr/>
          <p:nvPr/>
        </p:nvGrpSpPr>
        <p:grpSpPr>
          <a:xfrm>
            <a:off x="5460544" y="36947"/>
            <a:ext cx="5943600" cy="1048600"/>
            <a:chOff x="5181600" y="407825"/>
            <a:chExt cx="5943600" cy="1048600"/>
          </a:xfrm>
        </p:grpSpPr>
        <p:pic>
          <p:nvPicPr>
            <p:cNvPr id="24" name="Picture 2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181600" y="407825"/>
              <a:ext cx="5943600" cy="1048600"/>
            </a:xfrm>
            <a:prstGeom prst="rect">
              <a:avLst/>
            </a:prstGeom>
          </p:spPr>
        </p:pic>
        <p:sp>
          <p:nvSpPr>
            <p:cNvPr id="25" name="TextBox 24"/>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2</a:t>
              </a:r>
            </a:p>
          </p:txBody>
        </p:sp>
      </p:grpSp>
      <p:grpSp>
        <p:nvGrpSpPr>
          <p:cNvPr id="32" name="Group 31"/>
          <p:cNvGrpSpPr/>
          <p:nvPr/>
        </p:nvGrpSpPr>
        <p:grpSpPr>
          <a:xfrm>
            <a:off x="1219200" y="2628901"/>
            <a:ext cx="5614729" cy="1090411"/>
            <a:chOff x="7364244" y="2580306"/>
            <a:chExt cx="2757229" cy="1090411"/>
          </a:xfrm>
        </p:grpSpPr>
        <p:pic>
          <p:nvPicPr>
            <p:cNvPr id="3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64244" y="2580306"/>
              <a:ext cx="2757229" cy="1090411"/>
            </a:xfrm>
            <a:prstGeom prst="rect">
              <a:avLst/>
            </a:prstGeom>
          </p:spPr>
        </p:pic>
        <p:sp>
          <p:nvSpPr>
            <p:cNvPr id="34" name="TextBox 33"/>
            <p:cNvSpPr txBox="1"/>
            <p:nvPr/>
          </p:nvSpPr>
          <p:spPr>
            <a:xfrm>
              <a:off x="7796973" y="2802345"/>
              <a:ext cx="1891770" cy="646331"/>
            </a:xfrm>
            <a:prstGeom prst="rect">
              <a:avLst/>
            </a:prstGeom>
            <a:noFill/>
          </p:spPr>
          <p:txBody>
            <a:bodyPr wrap="none" rtlCol="0">
              <a:spAutoFit/>
            </a:bodyPr>
            <a:lstStyle/>
            <a:p>
              <a:r>
                <a:rPr lang="en-US" sz="3600" b="1">
                  <a:latin typeface="Arial" pitchFamily="34" charset="0"/>
                  <a:cs typeface="Arial" pitchFamily="34" charset="0"/>
                </a:rPr>
                <a:t>Hoạt động nhóm</a:t>
              </a:r>
            </a:p>
          </p:txBody>
        </p:sp>
      </p:grpSp>
      <p:grpSp>
        <p:nvGrpSpPr>
          <p:cNvPr id="35" name="Group 34"/>
          <p:cNvGrpSpPr/>
          <p:nvPr/>
        </p:nvGrpSpPr>
        <p:grpSpPr>
          <a:xfrm>
            <a:off x="7531975" y="2628901"/>
            <a:ext cx="9532868" cy="7809815"/>
            <a:chOff x="732341" y="4225328"/>
            <a:chExt cx="5113259" cy="2181072"/>
          </a:xfrm>
        </p:grpSpPr>
        <p:sp>
          <p:nvSpPr>
            <p:cNvPr id="36" name="Snip Single Corner Rectangle 35"/>
            <p:cNvSpPr/>
            <p:nvPr/>
          </p:nvSpPr>
          <p:spPr>
            <a:xfrm>
              <a:off x="732341" y="4225328"/>
              <a:ext cx="5113259" cy="1953931"/>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a:solidFill>
                  <a:schemeClr val="accent5">
                    <a:lumMod val="50000"/>
                  </a:schemeClr>
                </a:solidFill>
                <a:latin typeface="Arial" pitchFamily="34" charset="0"/>
                <a:cs typeface="Arial" pitchFamily="34" charset="0"/>
              </a:endParaRPr>
            </a:p>
          </p:txBody>
        </p:sp>
        <p:sp>
          <p:nvSpPr>
            <p:cNvPr id="37" name="Rectangle 36"/>
            <p:cNvSpPr/>
            <p:nvPr/>
          </p:nvSpPr>
          <p:spPr>
            <a:xfrm>
              <a:off x="796253" y="4291938"/>
              <a:ext cx="4985436" cy="2114462"/>
            </a:xfrm>
            <a:prstGeom prst="rect">
              <a:avLst/>
            </a:prstGeom>
          </p:spPr>
          <p:txBody>
            <a:bodyPr wrap="square">
              <a:spAutoFit/>
            </a:bodyPr>
            <a:lstStyle/>
            <a:p>
              <a:pPr algn="just">
                <a:lnSpc>
                  <a:spcPct val="150000"/>
                </a:lnSpc>
              </a:pPr>
              <a:r>
                <a:rPr lang="en-US" sz="3600">
                  <a:solidFill>
                    <a:schemeClr val="accent5">
                      <a:lumMod val="50000"/>
                    </a:schemeClr>
                  </a:solidFill>
                  <a:latin typeface="Arial" pitchFamily="34" charset="0"/>
                  <a:cs typeface="Arial" pitchFamily="34" charset="0"/>
                </a:rPr>
                <a:t>Lập nhóm HS có cùng nhóm nghề và </a:t>
              </a:r>
            </a:p>
            <a:p>
              <a:pPr algn="just">
                <a:lnSpc>
                  <a:spcPct val="150000"/>
                </a:lnSpc>
              </a:pPr>
              <a:r>
                <a:rPr lang="en-US" sz="3600">
                  <a:solidFill>
                    <a:schemeClr val="accent5">
                      <a:lumMod val="50000"/>
                    </a:schemeClr>
                  </a:solidFill>
                  <a:latin typeface="Arial" pitchFamily="34" charset="0"/>
                  <a:cs typeface="Arial" pitchFamily="34" charset="0"/>
                </a:rPr>
                <a:t>thực hiện yêu cầu:</a:t>
              </a:r>
            </a:p>
            <a:p>
              <a:pPr marL="571500" indent="-571500" algn="just">
                <a:lnSpc>
                  <a:spcPct val="150000"/>
                </a:lnSpc>
                <a:buFont typeface="Wingdings" pitchFamily="2" charset="2"/>
                <a:buChar char="Ø"/>
              </a:pPr>
              <a:r>
                <a:rPr lang="vi-VN" sz="3600" i="1">
                  <a:solidFill>
                    <a:schemeClr val="accent5">
                      <a:lumMod val="50000"/>
                    </a:schemeClr>
                  </a:solidFill>
                  <a:latin typeface="Arial" pitchFamily="34" charset="0"/>
                  <a:cs typeface="Arial" pitchFamily="34" charset="0"/>
                </a:rPr>
                <a:t>Tìm hiểu hoạt động đặc trưng của nhóm nghề</a:t>
              </a:r>
              <a:r>
                <a:rPr lang="en-US" sz="3600" i="1">
                  <a:solidFill>
                    <a:schemeClr val="accent5">
                      <a:lumMod val="50000"/>
                    </a:schemeClr>
                  </a:solidFill>
                  <a:latin typeface="Arial" pitchFamily="34" charset="0"/>
                  <a:cs typeface="Arial" pitchFamily="34" charset="0"/>
                </a:rPr>
                <a:t>.</a:t>
              </a:r>
              <a:endParaRPr lang="vi-VN" sz="3600" i="1">
                <a:solidFill>
                  <a:schemeClr val="accent5">
                    <a:lumMod val="50000"/>
                  </a:schemeClr>
                </a:solidFill>
                <a:latin typeface="Arial" pitchFamily="34" charset="0"/>
                <a:cs typeface="Arial" pitchFamily="34" charset="0"/>
              </a:endParaRPr>
            </a:p>
            <a:p>
              <a:pPr marL="571500" indent="-571500" algn="just">
                <a:lnSpc>
                  <a:spcPct val="150000"/>
                </a:lnSpc>
                <a:buFont typeface="Wingdings" pitchFamily="2" charset="2"/>
                <a:buChar char="Ø"/>
              </a:pPr>
              <a:r>
                <a:rPr lang="vi-VN" sz="3600" i="1">
                  <a:solidFill>
                    <a:schemeClr val="accent5">
                      <a:lumMod val="50000"/>
                    </a:schemeClr>
                  </a:solidFill>
                  <a:latin typeface="Arial" pitchFamily="34" charset="0"/>
                  <a:cs typeface="Arial" pitchFamily="34" charset="0"/>
                </a:rPr>
                <a:t>Phẩm chất và năng lực của người lao động đối với nhóm nghề đó</a:t>
              </a:r>
              <a:r>
                <a:rPr lang="en-US" sz="3600" i="1">
                  <a:solidFill>
                    <a:schemeClr val="accent5">
                      <a:lumMod val="50000"/>
                    </a:schemeClr>
                  </a:solidFill>
                  <a:latin typeface="Arial" pitchFamily="34" charset="0"/>
                  <a:cs typeface="Arial" pitchFamily="34" charset="0"/>
                </a:rPr>
                <a:t>.</a:t>
              </a:r>
              <a:endParaRPr lang="vi-VN" sz="3600" i="1">
                <a:solidFill>
                  <a:schemeClr val="accent5">
                    <a:lumMod val="50000"/>
                  </a:schemeClr>
                </a:solidFill>
                <a:latin typeface="Arial" pitchFamily="34" charset="0"/>
                <a:cs typeface="Arial" pitchFamily="34" charset="0"/>
              </a:endParaRPr>
            </a:p>
            <a:p>
              <a:pPr marL="571500" indent="-571500" algn="just">
                <a:lnSpc>
                  <a:spcPct val="150000"/>
                </a:lnSpc>
                <a:buFont typeface="Wingdings" pitchFamily="2" charset="2"/>
                <a:buChar char="Ø"/>
              </a:pPr>
              <a:r>
                <a:rPr lang="vi-VN" sz="3600" i="1">
                  <a:solidFill>
                    <a:schemeClr val="accent5">
                      <a:lumMod val="50000"/>
                    </a:schemeClr>
                  </a:solidFill>
                  <a:latin typeface="Arial" pitchFamily="34" charset="0"/>
                  <a:cs typeface="Arial" pitchFamily="34" charset="0"/>
                </a:rPr>
                <a:t>Yêu cầu về an toàn và sức khỏe của nhóm nghề mà em quan tâm.</a:t>
              </a:r>
            </a:p>
            <a:p>
              <a:pPr algn="just">
                <a:lnSpc>
                  <a:spcPct val="150000"/>
                </a:lnSpc>
              </a:pPr>
              <a:endParaRPr lang="vi-VN" sz="3600" i="1">
                <a:solidFill>
                  <a:schemeClr val="accent5">
                    <a:lumMod val="50000"/>
                  </a:schemeClr>
                </a:solidFill>
                <a:latin typeface="Arial" pitchFamily="34" charset="0"/>
                <a:cs typeface="Arial" pitchFamily="34" charset="0"/>
              </a:endParaRPr>
            </a:p>
          </p:txBody>
        </p:sp>
      </p:grpSp>
      <p:pic>
        <p:nvPicPr>
          <p:cNvPr id="26" name="Picture 9"/>
          <p:cNvPicPr>
            <a:picLocks noChangeAspect="1"/>
          </p:cNvPicPr>
          <p:nvPr/>
        </p:nvPicPr>
        <p:blipFill>
          <a:blip r:embed="rId16"/>
          <a:srcRect/>
          <a:stretch>
            <a:fillRect/>
          </a:stretch>
        </p:blipFill>
        <p:spPr>
          <a:xfrm>
            <a:off x="17183993" y="7915763"/>
            <a:ext cx="1184176" cy="2350722"/>
          </a:xfrm>
          <a:prstGeom prst="rect">
            <a:avLst/>
          </a:prstGeom>
        </p:spPr>
      </p:pic>
    </p:spTree>
    <p:extLst>
      <p:ext uri="{BB962C8B-B14F-4D97-AF65-F5344CB8AC3E}">
        <p14:creationId xmlns:p14="http://schemas.microsoft.com/office/powerpoint/2010/main" val="5585175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down)">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6257810"/>
              </p:ext>
            </p:extLst>
          </p:nvPr>
        </p:nvGraphicFramePr>
        <p:xfrm>
          <a:off x="0" y="-2"/>
          <a:ext cx="18288001" cy="10560595"/>
        </p:xfrm>
        <a:graphic>
          <a:graphicData uri="http://schemas.openxmlformats.org/drawingml/2006/table">
            <a:tbl>
              <a:tblPr bandRow="1">
                <a:tableStyleId>{5C22544A-7EE6-4342-B048-85BDC9FD1C3A}</a:tableStyleId>
              </a:tblPr>
              <a:tblGrid>
                <a:gridCol w="1066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12649201">
                  <a:extLst>
                    <a:ext uri="{9D8B030D-6E8A-4147-A177-3AD203B41FA5}">
                      <a16:colId xmlns:a16="http://schemas.microsoft.com/office/drawing/2014/main" val="20002"/>
                    </a:ext>
                  </a:extLst>
                </a:gridCol>
              </a:tblGrid>
              <a:tr h="800102">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STT</a:t>
                      </a:r>
                      <a:endParaRPr lang="en-US" sz="3200" b="1">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Thông tin cần tìm hiểu</a:t>
                      </a:r>
                      <a:endParaRPr lang="en-US" sz="3200" b="1">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gn="ctr">
                        <a:lnSpc>
                          <a:spcPct val="150000"/>
                        </a:lnSpc>
                        <a:spcBef>
                          <a:spcPts val="600"/>
                        </a:spcBef>
                        <a:spcAft>
                          <a:spcPts val="1000"/>
                        </a:spcAft>
                      </a:pPr>
                      <a:r>
                        <a:rPr lang="en-US" sz="3200" b="1">
                          <a:solidFill>
                            <a:schemeClr val="bg1"/>
                          </a:solidFill>
                          <a:effectLst/>
                          <a:latin typeface="Arial" pitchFamily="34" charset="0"/>
                          <a:cs typeface="Arial" pitchFamily="34" charset="0"/>
                        </a:rPr>
                        <a:t>Ví dụ</a:t>
                      </a:r>
                      <a:endParaRPr lang="en-US" sz="3200" b="1">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extLst>
                  <a:ext uri="{0D108BD9-81ED-4DB2-BD59-A6C34878D82A}">
                    <a16:rowId xmlns:a16="http://schemas.microsoft.com/office/drawing/2014/main" val="10000"/>
                  </a:ext>
                </a:extLst>
              </a:tr>
              <a:tr h="1676400">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1</a:t>
                      </a:r>
                      <a:endParaRPr lang="en-US" sz="3200">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Nhóm nghề, nghề</a:t>
                      </a:r>
                      <a:endParaRPr lang="en-US" sz="3200">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nSpc>
                          <a:spcPct val="150000"/>
                        </a:lnSpc>
                        <a:spcBef>
                          <a:spcPts val="600"/>
                        </a:spcBef>
                        <a:spcAft>
                          <a:spcPts val="1000"/>
                        </a:spcAft>
                      </a:pPr>
                      <a:endParaRPr lang="en-US" sz="3200">
                        <a:effectLst/>
                        <a:latin typeface="Arial" pitchFamily="34" charset="0"/>
                        <a:ea typeface="Calibri"/>
                        <a:cs typeface="Arial" pitchFamily="34" charset="0"/>
                      </a:endParaRPr>
                    </a:p>
                  </a:txBody>
                  <a:tcPr marL="53363" marR="53363" marT="0" marB="0">
                    <a:solidFill>
                      <a:schemeClr val="accent5">
                        <a:lumMod val="50000"/>
                      </a:schemeClr>
                    </a:solidFill>
                  </a:tcPr>
                </a:tc>
                <a:extLst>
                  <a:ext uri="{0D108BD9-81ED-4DB2-BD59-A6C34878D82A}">
                    <a16:rowId xmlns:a16="http://schemas.microsoft.com/office/drawing/2014/main" val="10001"/>
                  </a:ext>
                </a:extLst>
              </a:tr>
              <a:tr h="2438400">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2</a:t>
                      </a:r>
                      <a:endParaRPr lang="en-US" sz="3200">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Tìm hiểu hoạt động đặc trưng của nhóm nghề</a:t>
                      </a:r>
                      <a:endParaRPr lang="en-US" sz="3200">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nSpc>
                          <a:spcPct val="150000"/>
                        </a:lnSpc>
                        <a:spcBef>
                          <a:spcPts val="600"/>
                        </a:spcBef>
                        <a:spcAft>
                          <a:spcPts val="1000"/>
                        </a:spcAft>
                      </a:pPr>
                      <a:endParaRPr lang="en-US" sz="3200">
                        <a:effectLst/>
                        <a:latin typeface="Arial" pitchFamily="34" charset="0"/>
                        <a:ea typeface="Calibri"/>
                        <a:cs typeface="Arial" pitchFamily="34" charset="0"/>
                      </a:endParaRPr>
                    </a:p>
                  </a:txBody>
                  <a:tcPr marL="53363" marR="53363" marT="0" marB="0">
                    <a:solidFill>
                      <a:schemeClr val="accent5">
                        <a:lumMod val="50000"/>
                      </a:schemeClr>
                    </a:solidFill>
                  </a:tcPr>
                </a:tc>
                <a:extLst>
                  <a:ext uri="{0D108BD9-81ED-4DB2-BD59-A6C34878D82A}">
                    <a16:rowId xmlns:a16="http://schemas.microsoft.com/office/drawing/2014/main" val="10002"/>
                  </a:ext>
                </a:extLst>
              </a:tr>
              <a:tr h="3152139">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3</a:t>
                      </a:r>
                      <a:endParaRPr lang="en-US" sz="3200">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Phẩm chất và năng lực của người lao động với nhóm nghề</a:t>
                      </a:r>
                      <a:endParaRPr lang="en-US" sz="3200">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nSpc>
                          <a:spcPct val="150000"/>
                        </a:lnSpc>
                        <a:spcBef>
                          <a:spcPts val="600"/>
                        </a:spcBef>
                        <a:spcAft>
                          <a:spcPts val="1000"/>
                        </a:spcAft>
                      </a:pPr>
                      <a:endParaRPr lang="en-US" sz="3200">
                        <a:effectLst/>
                        <a:latin typeface="Arial" pitchFamily="34" charset="0"/>
                        <a:ea typeface="Calibri"/>
                        <a:cs typeface="Arial" pitchFamily="34" charset="0"/>
                      </a:endParaRPr>
                    </a:p>
                  </a:txBody>
                  <a:tcPr marL="53363" marR="53363" marT="0" marB="0">
                    <a:solidFill>
                      <a:schemeClr val="accent5">
                        <a:lumMod val="50000"/>
                      </a:schemeClr>
                    </a:solidFill>
                  </a:tcPr>
                </a:tc>
                <a:extLst>
                  <a:ext uri="{0D108BD9-81ED-4DB2-BD59-A6C34878D82A}">
                    <a16:rowId xmlns:a16="http://schemas.microsoft.com/office/drawing/2014/main" val="10003"/>
                  </a:ext>
                </a:extLst>
              </a:tr>
              <a:tr h="2493554">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4</a:t>
                      </a:r>
                      <a:endParaRPr lang="en-US" sz="3200">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gn="ctr">
                        <a:lnSpc>
                          <a:spcPct val="150000"/>
                        </a:lnSpc>
                        <a:spcBef>
                          <a:spcPts val="600"/>
                        </a:spcBef>
                        <a:spcAft>
                          <a:spcPts val="1000"/>
                        </a:spcAft>
                      </a:pPr>
                      <a:r>
                        <a:rPr lang="en-US" sz="3200">
                          <a:solidFill>
                            <a:schemeClr val="bg1"/>
                          </a:solidFill>
                          <a:effectLst/>
                          <a:latin typeface="Arial" pitchFamily="34" charset="0"/>
                          <a:cs typeface="Arial" pitchFamily="34" charset="0"/>
                        </a:rPr>
                        <a:t>Yêu cầu về an toàn và sức khỏe của nhóm nghề em quan tâm.</a:t>
                      </a:r>
                      <a:endParaRPr lang="en-US" sz="3200">
                        <a:solidFill>
                          <a:schemeClr val="bg1"/>
                        </a:solidFill>
                        <a:effectLst/>
                        <a:latin typeface="Arial" pitchFamily="34" charset="0"/>
                        <a:ea typeface="Calibri"/>
                        <a:cs typeface="Arial" pitchFamily="34" charset="0"/>
                      </a:endParaRPr>
                    </a:p>
                  </a:txBody>
                  <a:tcPr marL="53363" marR="53363" marT="0" marB="0">
                    <a:solidFill>
                      <a:schemeClr val="accent5">
                        <a:lumMod val="50000"/>
                      </a:schemeClr>
                    </a:solidFill>
                  </a:tcPr>
                </a:tc>
                <a:tc>
                  <a:txBody>
                    <a:bodyPr/>
                    <a:lstStyle/>
                    <a:p>
                      <a:pPr>
                        <a:lnSpc>
                          <a:spcPct val="150000"/>
                        </a:lnSpc>
                        <a:spcBef>
                          <a:spcPts val="600"/>
                        </a:spcBef>
                        <a:spcAft>
                          <a:spcPts val="1000"/>
                        </a:spcAft>
                      </a:pPr>
                      <a:endParaRPr lang="en-US" sz="3200">
                        <a:effectLst/>
                        <a:latin typeface="Arial" pitchFamily="34" charset="0"/>
                        <a:ea typeface="Calibri"/>
                        <a:cs typeface="Arial" pitchFamily="34" charset="0"/>
                      </a:endParaRPr>
                    </a:p>
                  </a:txBody>
                  <a:tcPr marL="53363" marR="53363" marT="0" marB="0">
                    <a:solidFill>
                      <a:schemeClr val="accent5">
                        <a:lumMod val="50000"/>
                      </a:schemeClr>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5791200" y="744415"/>
            <a:ext cx="9144000" cy="1683602"/>
          </a:xfrm>
          <a:prstGeom prst="rect">
            <a:avLst/>
          </a:prstGeom>
        </p:spPr>
        <p:txBody>
          <a:bodyPr>
            <a:spAutoFit/>
          </a:bodyPr>
          <a:lstStyle/>
          <a:p>
            <a:pPr>
              <a:lnSpc>
                <a:spcPct val="150000"/>
              </a:lnSpc>
              <a:spcBef>
                <a:spcPts val="600"/>
              </a:spcBef>
              <a:spcAft>
                <a:spcPts val="1000"/>
              </a:spcAft>
            </a:pPr>
            <a:r>
              <a:rPr lang="en-US" sz="3200">
                <a:solidFill>
                  <a:srgbClr val="FFFF00"/>
                </a:solidFill>
                <a:latin typeface="Arial" pitchFamily="34" charset="0"/>
                <a:cs typeface="Arial" pitchFamily="34" charset="0"/>
              </a:rPr>
              <a:t>- Nhóm nghề: Hoạt động dịch vụ</a:t>
            </a:r>
          </a:p>
          <a:p>
            <a:pPr>
              <a:lnSpc>
                <a:spcPct val="150000"/>
              </a:lnSpc>
              <a:spcBef>
                <a:spcPts val="600"/>
              </a:spcBef>
              <a:spcAft>
                <a:spcPts val="1000"/>
              </a:spcAft>
            </a:pPr>
            <a:r>
              <a:rPr lang="en-US" sz="3200">
                <a:solidFill>
                  <a:srgbClr val="FFFF00"/>
                </a:solidFill>
                <a:latin typeface="Arial" pitchFamily="34" charset="0"/>
                <a:cs typeface="Arial" pitchFamily="34" charset="0"/>
              </a:rPr>
              <a:t>- Nghề cụ thể: Hướng dẫn viên du lịch</a:t>
            </a:r>
            <a:endParaRPr lang="en-US" sz="3200">
              <a:solidFill>
                <a:srgbClr val="FFFF00"/>
              </a:solidFill>
              <a:latin typeface="Arial" pitchFamily="34" charset="0"/>
              <a:ea typeface="Calibri"/>
              <a:cs typeface="Arial" pitchFamily="34" charset="0"/>
            </a:endParaRPr>
          </a:p>
        </p:txBody>
      </p:sp>
      <p:sp>
        <p:nvSpPr>
          <p:cNvPr id="4" name="Rectangle 3"/>
          <p:cNvSpPr/>
          <p:nvPr/>
        </p:nvSpPr>
        <p:spPr>
          <a:xfrm>
            <a:off x="5808785" y="2460255"/>
            <a:ext cx="12344400" cy="2513509"/>
          </a:xfrm>
          <a:prstGeom prst="rect">
            <a:avLst/>
          </a:prstGeom>
        </p:spPr>
        <p:txBody>
          <a:bodyPr wrap="square">
            <a:spAutoFit/>
          </a:bodyPr>
          <a:lstStyle/>
          <a:p>
            <a:pPr>
              <a:lnSpc>
                <a:spcPct val="150000"/>
              </a:lnSpc>
              <a:spcBef>
                <a:spcPts val="600"/>
              </a:spcBef>
              <a:spcAft>
                <a:spcPts val="1000"/>
              </a:spcAft>
            </a:pPr>
            <a:r>
              <a:rPr lang="en-US" sz="3200">
                <a:solidFill>
                  <a:srgbClr val="FFFF00"/>
                </a:solidFill>
                <a:latin typeface="Arial" pitchFamily="34" charset="0"/>
                <a:cs typeface="Arial" pitchFamily="34" charset="0"/>
              </a:rPr>
              <a:t>- Dẫn và giới thiệu khách du lịch tham quan tại các địa điểm du lịch.</a:t>
            </a:r>
          </a:p>
          <a:p>
            <a:pPr>
              <a:lnSpc>
                <a:spcPct val="150000"/>
              </a:lnSpc>
              <a:spcBef>
                <a:spcPts val="600"/>
              </a:spcBef>
              <a:spcAft>
                <a:spcPts val="1000"/>
              </a:spcAft>
            </a:pPr>
            <a:r>
              <a:rPr lang="en-US" sz="3200">
                <a:solidFill>
                  <a:srgbClr val="FFFF00"/>
                </a:solidFill>
                <a:latin typeface="Arial" pitchFamily="34" charset="0"/>
                <a:cs typeface="Arial" pitchFamily="34" charset="0"/>
              </a:rPr>
              <a:t>- Hỗ trợ khách du lịch trong một số trường hợp phát sinh trong hành trình…</a:t>
            </a:r>
            <a:endParaRPr lang="en-US" sz="3200">
              <a:solidFill>
                <a:srgbClr val="FFFF00"/>
              </a:solidFill>
              <a:latin typeface="Arial" pitchFamily="34" charset="0"/>
              <a:ea typeface="Calibri"/>
              <a:cs typeface="Arial" pitchFamily="34" charset="0"/>
            </a:endParaRPr>
          </a:p>
        </p:txBody>
      </p:sp>
      <p:sp>
        <p:nvSpPr>
          <p:cNvPr id="5" name="Rectangle 4"/>
          <p:cNvSpPr/>
          <p:nvPr/>
        </p:nvSpPr>
        <p:spPr>
          <a:xfrm>
            <a:off x="5709139" y="4791339"/>
            <a:ext cx="12361984" cy="3252172"/>
          </a:xfrm>
          <a:prstGeom prst="rect">
            <a:avLst/>
          </a:prstGeom>
        </p:spPr>
        <p:txBody>
          <a:bodyPr wrap="square">
            <a:spAutoFit/>
          </a:bodyPr>
          <a:lstStyle/>
          <a:p>
            <a:pPr>
              <a:lnSpc>
                <a:spcPct val="150000"/>
              </a:lnSpc>
              <a:spcBef>
                <a:spcPts val="600"/>
              </a:spcBef>
              <a:spcAft>
                <a:spcPts val="1000"/>
              </a:spcAft>
            </a:pPr>
            <a:r>
              <a:rPr lang="en-US" sz="3200">
                <a:solidFill>
                  <a:srgbClr val="FFFF00"/>
                </a:solidFill>
                <a:latin typeface="Arial" pitchFamily="34" charset="0"/>
                <a:cs typeface="Arial" pitchFamily="34" charset="0"/>
              </a:rPr>
              <a:t>- Năng lực: Tự tin khi giao tiếp bằng ngôn ngữ nước ngoài; thể hiện sự hiểu biết lịch sử, địa lí và văn hóa đất nước; thể hiện khả năng tổ chức, truyền tải thông tin tốt.</a:t>
            </a:r>
          </a:p>
          <a:p>
            <a:pPr>
              <a:lnSpc>
                <a:spcPct val="150000"/>
              </a:lnSpc>
              <a:spcBef>
                <a:spcPts val="600"/>
              </a:spcBef>
              <a:spcAft>
                <a:spcPts val="1000"/>
              </a:spcAft>
            </a:pPr>
            <a:r>
              <a:rPr lang="en-US" sz="3200">
                <a:solidFill>
                  <a:srgbClr val="FFFF00"/>
                </a:solidFill>
                <a:latin typeface="Arial" pitchFamily="34" charset="0"/>
                <a:cs typeface="Arial" pitchFamily="34" charset="0"/>
              </a:rPr>
              <a:t>- Phẩm chất: yêu nước, tự trọng…</a:t>
            </a:r>
            <a:endParaRPr lang="en-US" sz="3200">
              <a:solidFill>
                <a:srgbClr val="FFFF00"/>
              </a:solidFill>
              <a:latin typeface="Arial" pitchFamily="34" charset="0"/>
              <a:ea typeface="Calibri"/>
              <a:cs typeface="Arial" pitchFamily="34" charset="0"/>
            </a:endParaRPr>
          </a:p>
        </p:txBody>
      </p:sp>
      <p:sp>
        <p:nvSpPr>
          <p:cNvPr id="6" name="Rectangle 5"/>
          <p:cNvSpPr/>
          <p:nvPr/>
        </p:nvSpPr>
        <p:spPr>
          <a:xfrm>
            <a:off x="5767754" y="8267111"/>
            <a:ext cx="9144000" cy="1980029"/>
          </a:xfrm>
          <a:prstGeom prst="rect">
            <a:avLst/>
          </a:prstGeom>
        </p:spPr>
        <p:txBody>
          <a:bodyPr>
            <a:spAutoFit/>
          </a:bodyPr>
          <a:lstStyle/>
          <a:p>
            <a:pPr>
              <a:spcBef>
                <a:spcPts val="600"/>
              </a:spcBef>
              <a:spcAft>
                <a:spcPts val="1000"/>
              </a:spcAft>
            </a:pPr>
            <a:r>
              <a:rPr lang="en-US" sz="3200">
                <a:solidFill>
                  <a:srgbClr val="FFFF00"/>
                </a:solidFill>
                <a:latin typeface="Arial" pitchFamily="34" charset="0"/>
                <a:cs typeface="Arial" pitchFamily="34" charset="0"/>
              </a:rPr>
              <a:t>- Đảm bảo an toàn giao thông trên đường</a:t>
            </a:r>
          </a:p>
          <a:p>
            <a:pPr>
              <a:spcBef>
                <a:spcPts val="600"/>
              </a:spcBef>
              <a:spcAft>
                <a:spcPts val="1000"/>
              </a:spcAft>
            </a:pPr>
            <a:r>
              <a:rPr lang="en-US" sz="3200">
                <a:solidFill>
                  <a:srgbClr val="FFFF00"/>
                </a:solidFill>
                <a:latin typeface="Arial" pitchFamily="34" charset="0"/>
                <a:cs typeface="Arial" pitchFamily="34" charset="0"/>
              </a:rPr>
              <a:t>- Tuân thủ kỉ luật của các hành trình du lịch</a:t>
            </a:r>
          </a:p>
          <a:p>
            <a:pPr>
              <a:spcBef>
                <a:spcPts val="600"/>
              </a:spcBef>
              <a:spcAft>
                <a:spcPts val="1000"/>
              </a:spcAft>
            </a:pPr>
            <a:r>
              <a:rPr lang="en-US" sz="3200">
                <a:solidFill>
                  <a:srgbClr val="FFFF00"/>
                </a:solidFill>
                <a:latin typeface="Arial" pitchFamily="34" charset="0"/>
                <a:cs typeface="Arial" pitchFamily="34" charset="0"/>
              </a:rPr>
              <a:t>- An toàn thông tin.</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30082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76883"/>
            <a:ext cx="7086600" cy="3410117"/>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2650067"/>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pic>
        <p:nvPicPr>
          <p:cNvPr id="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96942" y="8528441"/>
            <a:ext cx="4267200" cy="2699004"/>
          </a:xfrm>
          <a:prstGeom prst="rect">
            <a:avLst/>
          </a:prstGeom>
        </p:spPr>
      </p:pic>
      <p:grpSp>
        <p:nvGrpSpPr>
          <p:cNvPr id="18" name="Group 17"/>
          <p:cNvGrpSpPr/>
          <p:nvPr/>
        </p:nvGrpSpPr>
        <p:grpSpPr>
          <a:xfrm>
            <a:off x="679105" y="1005403"/>
            <a:ext cx="15703895" cy="1169466"/>
            <a:chOff x="417274" y="1725671"/>
            <a:chExt cx="15703895" cy="1169466"/>
          </a:xfrm>
        </p:grpSpPr>
        <p:grpSp>
          <p:nvGrpSpPr>
            <p:cNvPr id="19" name="Group 18"/>
            <p:cNvGrpSpPr/>
            <p:nvPr/>
          </p:nvGrpSpPr>
          <p:grpSpPr>
            <a:xfrm>
              <a:off x="417274" y="1725671"/>
              <a:ext cx="1705396" cy="1169466"/>
              <a:chOff x="396492" y="1769952"/>
              <a:chExt cx="1705396" cy="1169466"/>
            </a:xfrm>
          </p:grpSpPr>
          <p:pic>
            <p:nvPicPr>
              <p:cNvPr id="21"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6492" y="1769952"/>
                <a:ext cx="1705396" cy="1169466"/>
              </a:xfrm>
              <a:prstGeom prst="rect">
                <a:avLst/>
              </a:prstGeom>
            </p:spPr>
          </p:pic>
          <p:sp>
            <p:nvSpPr>
              <p:cNvPr id="22" name="TextBox 21"/>
              <p:cNvSpPr txBox="1"/>
              <p:nvPr/>
            </p:nvSpPr>
            <p:spPr>
              <a:xfrm>
                <a:off x="690035" y="2031519"/>
                <a:ext cx="1082348"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NV3</a:t>
                </a:r>
              </a:p>
            </p:txBody>
          </p:sp>
        </p:grpSp>
        <p:sp>
          <p:nvSpPr>
            <p:cNvPr id="20" name="Rectangle 19"/>
            <p:cNvSpPr/>
            <p:nvPr/>
          </p:nvSpPr>
          <p:spPr>
            <a:xfrm>
              <a:off x="2203429" y="1797359"/>
              <a:ext cx="13917740" cy="820674"/>
            </a:xfrm>
            <a:prstGeom prst="rect">
              <a:avLst/>
            </a:prstGeom>
          </p:spPr>
          <p:txBody>
            <a:bodyPr wrap="square">
              <a:spAutoFit/>
            </a:bodyPr>
            <a:lstStyle/>
            <a:p>
              <a:pPr>
                <a:lnSpc>
                  <a:spcPct val="150000"/>
                </a:lnSpc>
              </a:pPr>
              <a:r>
                <a:rPr lang="vi-VN" sz="3600" b="1" i="1">
                  <a:latin typeface="Arial" pitchFamily="34" charset="0"/>
                  <a:cs typeface="Arial" pitchFamily="34" charset="0"/>
                </a:rPr>
                <a:t>Chia sẻ với thầy cô, các bạn về những thông tin em tìm được.</a:t>
              </a:r>
              <a:endParaRPr lang="en-US" sz="3600" i="1">
                <a:latin typeface="Arial" pitchFamily="34" charset="0"/>
                <a:cs typeface="Arial" pitchFamily="34" charset="0"/>
              </a:endParaRPr>
            </a:p>
          </p:txBody>
        </p:sp>
      </p:grpSp>
      <p:grpSp>
        <p:nvGrpSpPr>
          <p:cNvPr id="23" name="Group 22"/>
          <p:cNvGrpSpPr/>
          <p:nvPr/>
        </p:nvGrpSpPr>
        <p:grpSpPr>
          <a:xfrm>
            <a:off x="5460544" y="36947"/>
            <a:ext cx="5943600" cy="1048600"/>
            <a:chOff x="5181600" y="407825"/>
            <a:chExt cx="5943600" cy="1048600"/>
          </a:xfrm>
        </p:grpSpPr>
        <p:pic>
          <p:nvPicPr>
            <p:cNvPr id="24"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181600" y="407825"/>
              <a:ext cx="5943600" cy="1048600"/>
            </a:xfrm>
            <a:prstGeom prst="rect">
              <a:avLst/>
            </a:prstGeom>
          </p:spPr>
        </p:pic>
        <p:sp>
          <p:nvSpPr>
            <p:cNvPr id="25" name="TextBox 24"/>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2</a:t>
              </a:r>
            </a:p>
          </p:txBody>
        </p:sp>
      </p:grpSp>
      <p:grpSp>
        <p:nvGrpSpPr>
          <p:cNvPr id="35" name="Group 34"/>
          <p:cNvGrpSpPr/>
          <p:nvPr/>
        </p:nvGrpSpPr>
        <p:grpSpPr>
          <a:xfrm>
            <a:off x="2144752" y="3153440"/>
            <a:ext cx="6631583" cy="4762323"/>
            <a:chOff x="732341" y="4225328"/>
            <a:chExt cx="3557062" cy="1329989"/>
          </a:xfrm>
        </p:grpSpPr>
        <p:sp>
          <p:nvSpPr>
            <p:cNvPr id="36" name="Snip Single Corner Rectangle 35"/>
            <p:cNvSpPr/>
            <p:nvPr/>
          </p:nvSpPr>
          <p:spPr>
            <a:xfrm>
              <a:off x="732341" y="4225328"/>
              <a:ext cx="3557062" cy="1329989"/>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a:solidFill>
                  <a:schemeClr val="accent5">
                    <a:lumMod val="50000"/>
                  </a:schemeClr>
                </a:solidFill>
                <a:latin typeface="Arial" pitchFamily="34" charset="0"/>
                <a:cs typeface="Arial" pitchFamily="34" charset="0"/>
              </a:endParaRPr>
            </a:p>
          </p:txBody>
        </p:sp>
        <p:sp>
          <p:nvSpPr>
            <p:cNvPr id="37" name="Rectangle 36"/>
            <p:cNvSpPr/>
            <p:nvPr/>
          </p:nvSpPr>
          <p:spPr>
            <a:xfrm>
              <a:off x="796253" y="4291938"/>
              <a:ext cx="3288788" cy="1186162"/>
            </a:xfrm>
            <a:prstGeom prst="rect">
              <a:avLst/>
            </a:prstGeom>
          </p:spPr>
          <p:txBody>
            <a:bodyPr wrap="square">
              <a:spAutoFit/>
            </a:bodyPr>
            <a:lstStyle/>
            <a:p>
              <a:pPr algn="just">
                <a:lnSpc>
                  <a:spcPct val="150000"/>
                </a:lnSpc>
              </a:pPr>
              <a:r>
                <a:rPr lang="en-US" sz="3600" b="1" u="sng">
                  <a:solidFill>
                    <a:schemeClr val="accent5">
                      <a:lumMod val="50000"/>
                    </a:schemeClr>
                  </a:solidFill>
                  <a:latin typeface="Arial" pitchFamily="34" charset="0"/>
                  <a:cs typeface="Arial" pitchFamily="34" charset="0"/>
                </a:rPr>
                <a:t>Yêu cầu</a:t>
              </a:r>
              <a:r>
                <a:rPr lang="en-US" sz="3600">
                  <a:solidFill>
                    <a:schemeClr val="accent5">
                      <a:lumMod val="50000"/>
                    </a:schemeClr>
                  </a:solidFill>
                  <a:latin typeface="Arial" pitchFamily="34" charset="0"/>
                  <a:cs typeface="Arial" pitchFamily="34" charset="0"/>
                </a:rPr>
                <a:t>: Đ</a:t>
              </a:r>
              <a:r>
                <a:rPr lang="vi-VN" sz="3600">
                  <a:solidFill>
                    <a:schemeClr val="accent5">
                      <a:lumMod val="50000"/>
                    </a:schemeClr>
                  </a:solidFill>
                  <a:latin typeface="Arial" pitchFamily="34" charset="0"/>
                  <a:cs typeface="Arial" pitchFamily="34" charset="0"/>
                </a:rPr>
                <a:t>ại diện các nhóm thuyết trình kết quả làm việc của nhóm về tìm hiểu các thông tin liên quan đến các nhóm nghề ở mục 2.</a:t>
              </a:r>
              <a:endParaRPr lang="vi-VN" sz="3600" i="1">
                <a:solidFill>
                  <a:schemeClr val="accent5">
                    <a:lumMod val="50000"/>
                  </a:schemeClr>
                </a:solidFill>
                <a:latin typeface="Arial" pitchFamily="34" charset="0"/>
                <a:cs typeface="Arial" pitchFamily="34" charset="0"/>
              </a:endParaRPr>
            </a:p>
          </p:txBody>
        </p:sp>
      </p:grpSp>
      <p:pic>
        <p:nvPicPr>
          <p:cNvPr id="26" name="Picture 9"/>
          <p:cNvPicPr>
            <a:picLocks noChangeAspect="1"/>
          </p:cNvPicPr>
          <p:nvPr/>
        </p:nvPicPr>
        <p:blipFill>
          <a:blip r:embed="rId12"/>
          <a:srcRect/>
          <a:stretch>
            <a:fillRect/>
          </a:stretch>
        </p:blipFill>
        <p:spPr>
          <a:xfrm>
            <a:off x="17183993" y="7915763"/>
            <a:ext cx="1184176" cy="235072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08287" y="2614247"/>
            <a:ext cx="7595999" cy="6172130"/>
          </a:xfrm>
          <a:prstGeom prst="rect">
            <a:avLst/>
          </a:prstGeom>
        </p:spPr>
      </p:pic>
    </p:spTree>
    <p:extLst>
      <p:ext uri="{BB962C8B-B14F-4D97-AF65-F5344CB8AC3E}">
        <p14:creationId xmlns:p14="http://schemas.microsoft.com/office/powerpoint/2010/main" val="1877200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par>
                                <p:cTn id="13" presetID="2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57150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2650067"/>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pic>
        <p:nvPicPr>
          <p:cNvPr id="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5200" y="7808955"/>
            <a:ext cx="5014878" cy="3171910"/>
          </a:xfrm>
          <a:prstGeom prst="rect">
            <a:avLst/>
          </a:prstGeom>
        </p:spPr>
      </p:pic>
      <p:grpSp>
        <p:nvGrpSpPr>
          <p:cNvPr id="14" name="Group 13"/>
          <p:cNvGrpSpPr/>
          <p:nvPr/>
        </p:nvGrpSpPr>
        <p:grpSpPr>
          <a:xfrm>
            <a:off x="2865967" y="407826"/>
            <a:ext cx="9698567" cy="1885261"/>
            <a:chOff x="2865967" y="407826"/>
            <a:chExt cx="9698567" cy="1885261"/>
          </a:xfrm>
        </p:grpSpPr>
        <p:pic>
          <p:nvPicPr>
            <p:cNvPr id="12" name="Picture 6"/>
            <p:cNvPicPr>
              <a:picLocks noChangeAspect="1"/>
            </p:cNvPicPr>
            <p:nvPr/>
          </p:nvPicPr>
          <p:blipFill>
            <a:blip r:embed="rId8"/>
            <a:srcRect/>
            <a:stretch>
              <a:fillRect/>
            </a:stretch>
          </p:blipFill>
          <p:spPr>
            <a:xfrm>
              <a:off x="2865967" y="407826"/>
              <a:ext cx="9698567" cy="1885261"/>
            </a:xfrm>
            <a:prstGeom prst="rect">
              <a:avLst/>
            </a:prstGeom>
          </p:spPr>
        </p:pic>
        <p:sp>
          <p:nvSpPr>
            <p:cNvPr id="13" name="TextBox 12"/>
            <p:cNvSpPr txBox="1"/>
            <p:nvPr/>
          </p:nvSpPr>
          <p:spPr>
            <a:xfrm>
              <a:off x="4699038" y="862326"/>
              <a:ext cx="6032421" cy="830997"/>
            </a:xfrm>
            <a:prstGeom prst="rect">
              <a:avLst/>
            </a:prstGeom>
            <a:noFill/>
          </p:spPr>
          <p:txBody>
            <a:bodyPr wrap="none" rtlCol="0">
              <a:spAutoFit/>
            </a:bodyPr>
            <a:lstStyle/>
            <a:p>
              <a:r>
                <a:rPr lang="en-US" sz="4800" b="1">
                  <a:solidFill>
                    <a:schemeClr val="accent5">
                      <a:lumMod val="50000"/>
                    </a:schemeClr>
                  </a:solidFill>
                  <a:latin typeface="Arial" pitchFamily="34" charset="0"/>
                  <a:cs typeface="Arial" pitchFamily="34" charset="0"/>
                </a:rPr>
                <a:t>NỘI DUNG BÀI HỌC</a:t>
              </a:r>
            </a:p>
          </p:txBody>
        </p:sp>
      </p:grpSp>
      <p:grpSp>
        <p:nvGrpSpPr>
          <p:cNvPr id="25" name="Group 24"/>
          <p:cNvGrpSpPr/>
          <p:nvPr/>
        </p:nvGrpSpPr>
        <p:grpSpPr>
          <a:xfrm>
            <a:off x="952501" y="2628900"/>
            <a:ext cx="7008616" cy="5943600"/>
            <a:chOff x="952501" y="2628900"/>
            <a:chExt cx="7296149" cy="5943600"/>
          </a:xfrm>
        </p:grpSpPr>
        <p:grpSp>
          <p:nvGrpSpPr>
            <p:cNvPr id="20" name="Group 19"/>
            <p:cNvGrpSpPr/>
            <p:nvPr/>
          </p:nvGrpSpPr>
          <p:grpSpPr>
            <a:xfrm>
              <a:off x="952501" y="2628900"/>
              <a:ext cx="7296149" cy="5943600"/>
              <a:chOff x="952500" y="2628900"/>
              <a:chExt cx="8040021" cy="4495799"/>
            </a:xfrm>
          </p:grpSpPr>
          <p:pic>
            <p:nvPicPr>
              <p:cNvPr id="15" name="Picture 3"/>
              <p:cNvPicPr>
                <a:picLocks noChangeAspect="1"/>
              </p:cNvPicPr>
              <p:nvPr/>
            </p:nvPicPr>
            <p:blipFill>
              <a:blip r:embed="rId9"/>
              <a:srcRect/>
              <a:stretch>
                <a:fillRect/>
              </a:stretch>
            </p:blipFill>
            <p:spPr>
              <a:xfrm>
                <a:off x="952500" y="2628900"/>
                <a:ext cx="8040021" cy="4495799"/>
              </a:xfrm>
              <a:prstGeom prst="rect">
                <a:avLst/>
              </a:prstGeom>
            </p:spPr>
          </p:pic>
          <p:sp>
            <p:nvSpPr>
              <p:cNvPr id="17" name="TextBox 16"/>
              <p:cNvSpPr txBox="1"/>
              <p:nvPr/>
            </p:nvSpPr>
            <p:spPr>
              <a:xfrm>
                <a:off x="2963961" y="2966645"/>
                <a:ext cx="3445174" cy="769441"/>
              </a:xfrm>
              <a:prstGeom prst="rect">
                <a:avLst/>
              </a:prstGeom>
              <a:noFill/>
            </p:spPr>
            <p:txBody>
              <a:bodyPr wrap="none" rtlCol="0">
                <a:spAutoFit/>
              </a:bodyPr>
              <a:lstStyle/>
              <a:p>
                <a:r>
                  <a:rPr lang="en-US" sz="4400" b="1">
                    <a:solidFill>
                      <a:schemeClr val="bg1"/>
                    </a:solidFill>
                    <a:latin typeface="Arial" pitchFamily="34" charset="0"/>
                    <a:cs typeface="Arial" pitchFamily="34" charset="0"/>
                  </a:rPr>
                  <a:t>Hoạt động 1</a:t>
                </a:r>
              </a:p>
            </p:txBody>
          </p:sp>
        </p:grpSp>
        <p:sp>
          <p:nvSpPr>
            <p:cNvPr id="21" name="Rectangle 20"/>
            <p:cNvSpPr/>
            <p:nvPr/>
          </p:nvSpPr>
          <p:spPr>
            <a:xfrm>
              <a:off x="1428458" y="4295174"/>
              <a:ext cx="6344235" cy="2748253"/>
            </a:xfrm>
            <a:prstGeom prst="rect">
              <a:avLst/>
            </a:prstGeom>
          </p:spPr>
          <p:txBody>
            <a:bodyPr wrap="square">
              <a:spAutoFit/>
            </a:bodyPr>
            <a:lstStyle/>
            <a:p>
              <a:pPr algn="just">
                <a:lnSpc>
                  <a:spcPct val="150000"/>
                </a:lnSpc>
              </a:pPr>
              <a:r>
                <a:rPr lang="pt-BR" sz="4000">
                  <a:solidFill>
                    <a:schemeClr val="accent5">
                      <a:lumMod val="50000"/>
                    </a:schemeClr>
                  </a:solidFill>
                  <a:latin typeface="Arial" pitchFamily="34" charset="0"/>
                  <a:cs typeface="Arial" pitchFamily="34" charset="0"/>
                </a:rPr>
                <a:t>Xác định các cách tìm hiểu thông tin về nhóm nghề ở địa phương.</a:t>
              </a:r>
              <a:endParaRPr lang="en-US" sz="4000">
                <a:solidFill>
                  <a:schemeClr val="accent5">
                    <a:lumMod val="50000"/>
                  </a:schemeClr>
                </a:solidFill>
                <a:latin typeface="Arial" pitchFamily="34" charset="0"/>
                <a:cs typeface="Arial" pitchFamily="34" charset="0"/>
              </a:endParaRPr>
            </a:p>
          </p:txBody>
        </p:sp>
      </p:grpSp>
      <p:grpSp>
        <p:nvGrpSpPr>
          <p:cNvPr id="24" name="Group 23"/>
          <p:cNvGrpSpPr/>
          <p:nvPr/>
        </p:nvGrpSpPr>
        <p:grpSpPr>
          <a:xfrm>
            <a:off x="8382002" y="2628899"/>
            <a:ext cx="9777052" cy="6766011"/>
            <a:chOff x="9067800" y="2628899"/>
            <a:chExt cx="9091253" cy="5943601"/>
          </a:xfrm>
        </p:grpSpPr>
        <p:grpSp>
          <p:nvGrpSpPr>
            <p:cNvPr id="19" name="Group 18"/>
            <p:cNvGrpSpPr/>
            <p:nvPr/>
          </p:nvGrpSpPr>
          <p:grpSpPr>
            <a:xfrm>
              <a:off x="9067800" y="2628899"/>
              <a:ext cx="9091253" cy="5943601"/>
              <a:chOff x="9636210" y="2628899"/>
              <a:chExt cx="8522843" cy="4495799"/>
            </a:xfrm>
          </p:grpSpPr>
          <p:pic>
            <p:nvPicPr>
              <p:cNvPr id="16" name="Picture 3"/>
              <p:cNvPicPr>
                <a:picLocks noChangeAspect="1"/>
              </p:cNvPicPr>
              <p:nvPr/>
            </p:nvPicPr>
            <p:blipFill>
              <a:blip r:embed="rId9"/>
              <a:srcRect/>
              <a:stretch>
                <a:fillRect/>
              </a:stretch>
            </p:blipFill>
            <p:spPr>
              <a:xfrm>
                <a:off x="9636210" y="2628899"/>
                <a:ext cx="8522843" cy="4495799"/>
              </a:xfrm>
              <a:prstGeom prst="rect">
                <a:avLst/>
              </a:prstGeom>
            </p:spPr>
          </p:pic>
          <p:sp>
            <p:nvSpPr>
              <p:cNvPr id="18" name="TextBox 17"/>
              <p:cNvSpPr txBox="1"/>
              <p:nvPr/>
            </p:nvSpPr>
            <p:spPr>
              <a:xfrm>
                <a:off x="12175044" y="2966645"/>
                <a:ext cx="3445174" cy="769441"/>
              </a:xfrm>
              <a:prstGeom prst="rect">
                <a:avLst/>
              </a:prstGeom>
              <a:noFill/>
            </p:spPr>
            <p:txBody>
              <a:bodyPr wrap="none" rtlCol="0">
                <a:spAutoFit/>
              </a:bodyPr>
              <a:lstStyle/>
              <a:p>
                <a:r>
                  <a:rPr lang="en-US" sz="4400" b="1">
                    <a:solidFill>
                      <a:schemeClr val="bg1"/>
                    </a:solidFill>
                    <a:latin typeface="Arial" pitchFamily="34" charset="0"/>
                    <a:cs typeface="Arial" pitchFamily="34" charset="0"/>
                  </a:rPr>
                  <a:t>Hoạt động 2</a:t>
                </a:r>
              </a:p>
            </p:txBody>
          </p:sp>
        </p:grpSp>
        <p:sp>
          <p:nvSpPr>
            <p:cNvPr id="22" name="Rectangle 21"/>
            <p:cNvSpPr/>
            <p:nvPr/>
          </p:nvSpPr>
          <p:spPr>
            <a:xfrm>
              <a:off x="9383921" y="4179000"/>
              <a:ext cx="8573461" cy="3225301"/>
            </a:xfrm>
            <a:prstGeom prst="rect">
              <a:avLst/>
            </a:prstGeom>
          </p:spPr>
          <p:txBody>
            <a:bodyPr wrap="square">
              <a:spAutoFit/>
            </a:bodyPr>
            <a:lstStyle/>
            <a:p>
              <a:pPr algn="just">
                <a:lnSpc>
                  <a:spcPct val="150000"/>
                </a:lnSpc>
              </a:pPr>
              <a:r>
                <a:rPr lang="en-US" sz="4000">
                  <a:solidFill>
                    <a:schemeClr val="accent5">
                      <a:lumMod val="50000"/>
                    </a:schemeClr>
                  </a:solidFill>
                  <a:latin typeface="Arial" pitchFamily="34" charset="0"/>
                  <a:cs typeface="Arial" pitchFamily="34" charset="0"/>
                </a:rPr>
                <a:t>Thực hành tìm hiểu thông tin về các nhóm nghề sản xuất, kinh doanh, dịch vụ của địa phương và nhóm nghề em quan tâm.</a:t>
              </a:r>
            </a:p>
          </p:txBody>
        </p:sp>
      </p:grpSp>
      <p:pic>
        <p:nvPicPr>
          <p:cNvPr id="23"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24200" y="8344654"/>
            <a:ext cx="4836917" cy="1298153"/>
          </a:xfrm>
          <a:prstGeom prst="rect">
            <a:avLst/>
          </a:prstGeom>
        </p:spPr>
      </p:pic>
    </p:spTree>
    <p:extLst>
      <p:ext uri="{BB962C8B-B14F-4D97-AF65-F5344CB8AC3E}">
        <p14:creationId xmlns:p14="http://schemas.microsoft.com/office/powerpoint/2010/main" val="774007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57150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2650067"/>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pic>
        <p:nvPicPr>
          <p:cNvPr id="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5200" y="7808955"/>
            <a:ext cx="5014878" cy="3171910"/>
          </a:xfrm>
          <a:prstGeom prst="rect">
            <a:avLst/>
          </a:prstGeom>
        </p:spPr>
      </p:pic>
      <p:grpSp>
        <p:nvGrpSpPr>
          <p:cNvPr id="3" name="Group 2"/>
          <p:cNvGrpSpPr/>
          <p:nvPr/>
        </p:nvGrpSpPr>
        <p:grpSpPr>
          <a:xfrm>
            <a:off x="1524000" y="116632"/>
            <a:ext cx="5943600" cy="1389317"/>
            <a:chOff x="5181600" y="407824"/>
            <a:chExt cx="5943600" cy="1389317"/>
          </a:xfrm>
        </p:grpSpPr>
        <p:pic>
          <p:nvPicPr>
            <p:cNvPr id="6"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81600" y="407824"/>
              <a:ext cx="5943600" cy="1389317"/>
            </a:xfrm>
            <a:prstGeom prst="rect">
              <a:avLst/>
            </a:prstGeom>
          </p:spPr>
        </p:pic>
        <p:sp>
          <p:nvSpPr>
            <p:cNvPr id="2" name="TextBox 1"/>
            <p:cNvSpPr txBox="1"/>
            <p:nvPr/>
          </p:nvSpPr>
          <p:spPr>
            <a:xfrm>
              <a:off x="6629400" y="686983"/>
              <a:ext cx="3788217" cy="830997"/>
            </a:xfrm>
            <a:prstGeom prst="rect">
              <a:avLst/>
            </a:prstGeom>
            <a:noFill/>
          </p:spPr>
          <p:txBody>
            <a:bodyPr wrap="none" rtlCol="0">
              <a:spAutoFit/>
            </a:bodyPr>
            <a:lstStyle/>
            <a:p>
              <a:r>
                <a:rPr lang="en-US" sz="4800" b="1">
                  <a:solidFill>
                    <a:schemeClr val="accent6">
                      <a:lumMod val="50000"/>
                    </a:schemeClr>
                  </a:solidFill>
                  <a:latin typeface="Arial" pitchFamily="34" charset="0"/>
                  <a:cs typeface="Arial" pitchFamily="34" charset="0"/>
                </a:rPr>
                <a:t>KHỞI ĐỘNG</a:t>
              </a:r>
            </a:p>
          </p:txBody>
        </p:sp>
      </p:grpSp>
      <p:sp>
        <p:nvSpPr>
          <p:cNvPr id="11" name="Rectangle 10"/>
          <p:cNvSpPr/>
          <p:nvPr/>
        </p:nvSpPr>
        <p:spPr>
          <a:xfrm>
            <a:off x="674313" y="1653970"/>
            <a:ext cx="6882012" cy="707886"/>
          </a:xfrm>
          <a:prstGeom prst="rect">
            <a:avLst/>
          </a:prstGeom>
        </p:spPr>
        <p:txBody>
          <a:bodyPr wrap="none">
            <a:spAutoFit/>
          </a:bodyPr>
          <a:lstStyle/>
          <a:p>
            <a:r>
              <a:rPr lang="en-US" sz="4000" b="1" i="1">
                <a:latin typeface="Arial" pitchFamily="34" charset="0"/>
                <a:cs typeface="Arial" pitchFamily="34" charset="0"/>
              </a:rPr>
              <a:t>1. Giới thiệu ý nghĩa chủ đề</a:t>
            </a:r>
          </a:p>
        </p:txBody>
      </p:sp>
      <p:grpSp>
        <p:nvGrpSpPr>
          <p:cNvPr id="13" name="Group 12"/>
          <p:cNvGrpSpPr/>
          <p:nvPr/>
        </p:nvGrpSpPr>
        <p:grpSpPr>
          <a:xfrm>
            <a:off x="691898" y="2649748"/>
            <a:ext cx="17221081" cy="2761115"/>
            <a:chOff x="381000" y="3144385"/>
            <a:chExt cx="17221081" cy="2761115"/>
          </a:xfrm>
        </p:grpSpPr>
        <p:sp>
          <p:nvSpPr>
            <p:cNvPr id="10" name="Snip Single Corner Rectangle 9"/>
            <p:cNvSpPr/>
            <p:nvPr/>
          </p:nvSpPr>
          <p:spPr>
            <a:xfrm>
              <a:off x="381000" y="3162300"/>
              <a:ext cx="17061639" cy="27432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1794" y="3144385"/>
              <a:ext cx="17080287" cy="2585323"/>
            </a:xfrm>
            <a:prstGeom prst="rect">
              <a:avLst/>
            </a:prstGeom>
          </p:spPr>
          <p:txBody>
            <a:bodyPr wrap="square">
              <a:spAutoFit/>
            </a:bodyPr>
            <a:lstStyle/>
            <a:p>
              <a:pPr>
                <a:lnSpc>
                  <a:spcPct val="150000"/>
                </a:lnSpc>
              </a:pPr>
              <a:r>
                <a:rPr lang="en-US" sz="3600" b="1" u="sng">
                  <a:solidFill>
                    <a:schemeClr val="accent5">
                      <a:lumMod val="50000"/>
                    </a:schemeClr>
                  </a:solidFill>
                  <a:latin typeface="Arial" pitchFamily="34" charset="0"/>
                  <a:cs typeface="Arial" pitchFamily="34" charset="0"/>
                </a:rPr>
                <a:t>Yêu cầu</a:t>
              </a:r>
              <a:r>
                <a:rPr lang="en-US" sz="3600">
                  <a:solidFill>
                    <a:schemeClr val="accent5">
                      <a:lumMod val="50000"/>
                    </a:schemeClr>
                  </a:solidFill>
                  <a:latin typeface="Arial" pitchFamily="34" charset="0"/>
                  <a:cs typeface="Arial" pitchFamily="34" charset="0"/>
                </a:rPr>
                <a:t>: Chia sẻ ngành nghề yêu thích của HS trên mảnh giấy nhỏ với nội dung:</a:t>
              </a:r>
            </a:p>
            <a:p>
              <a:pPr marL="742950" indent="-742950">
                <a:lnSpc>
                  <a:spcPct val="150000"/>
                </a:lnSpc>
                <a:buFont typeface="+mj-lt"/>
                <a:buAutoNum type="arabicPeriod"/>
              </a:pPr>
              <a:r>
                <a:rPr lang="en-US" sz="3600" i="1">
                  <a:solidFill>
                    <a:schemeClr val="accent5">
                      <a:lumMod val="50000"/>
                    </a:schemeClr>
                  </a:solidFill>
                  <a:latin typeface="Arial" pitchFamily="34" charset="0"/>
                  <a:cs typeface="Arial" pitchFamily="34" charset="0"/>
                </a:rPr>
                <a:t>Ngành nghề nào em yêu thích nhất</a:t>
              </a:r>
              <a:endParaRPr lang="en-US" sz="3600">
                <a:solidFill>
                  <a:schemeClr val="accent5">
                    <a:lumMod val="50000"/>
                  </a:schemeClr>
                </a:solidFill>
                <a:latin typeface="Arial" pitchFamily="34" charset="0"/>
                <a:cs typeface="Arial" pitchFamily="34" charset="0"/>
              </a:endParaRPr>
            </a:p>
            <a:p>
              <a:pPr marL="742950" indent="-742950">
                <a:lnSpc>
                  <a:spcPct val="150000"/>
                </a:lnSpc>
                <a:buFont typeface="+mj-lt"/>
                <a:buAutoNum type="arabicPeriod"/>
              </a:pPr>
              <a:r>
                <a:rPr lang="en-US" sz="3600" i="1">
                  <a:solidFill>
                    <a:schemeClr val="accent5">
                      <a:lumMod val="50000"/>
                    </a:schemeClr>
                  </a:solidFill>
                  <a:latin typeface="Arial" pitchFamily="34" charset="0"/>
                  <a:cs typeface="Arial" pitchFamily="34" charset="0"/>
                </a:rPr>
                <a:t>Em đã thực hiện hoạt động nào liên quan đến ngành nghề mình yêu thích</a:t>
              </a:r>
              <a:r>
                <a:rPr lang="en-US" i="1">
                  <a:solidFill>
                    <a:schemeClr val="accent5">
                      <a:lumMod val="50000"/>
                    </a:schemeClr>
                  </a:solidFill>
                </a:rPr>
                <a:t>.</a:t>
              </a:r>
              <a:endParaRPr lang="en-US">
                <a:solidFill>
                  <a:schemeClr val="accent5">
                    <a:lumMod val="50000"/>
                  </a:schemeClr>
                </a:solidFill>
              </a:endParaRPr>
            </a:p>
          </p:txBody>
        </p:sp>
      </p:grpSp>
      <p:pic>
        <p:nvPicPr>
          <p:cNvPr id="14"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318288" y="5912623"/>
            <a:ext cx="4594691" cy="4352317"/>
          </a:xfrm>
          <a:prstGeom prst="rect">
            <a:avLst/>
          </a:prstGeom>
        </p:spPr>
      </p:pic>
      <p:grpSp>
        <p:nvGrpSpPr>
          <p:cNvPr id="15" name="Group 14"/>
          <p:cNvGrpSpPr/>
          <p:nvPr/>
        </p:nvGrpSpPr>
        <p:grpSpPr>
          <a:xfrm>
            <a:off x="4865908" y="6363101"/>
            <a:ext cx="7939092" cy="2743694"/>
            <a:chOff x="1119996" y="4390198"/>
            <a:chExt cx="4013246" cy="4106101"/>
          </a:xfrm>
        </p:grpSpPr>
        <p:sp>
          <p:nvSpPr>
            <p:cNvPr id="16" name="Rounded Rectangle 15"/>
            <p:cNvSpPr/>
            <p:nvPr/>
          </p:nvSpPr>
          <p:spPr>
            <a:xfrm>
              <a:off x="1119996" y="4390198"/>
              <a:ext cx="3875943" cy="409428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181100" y="4506056"/>
              <a:ext cx="3952142" cy="399024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50278" y="4506056"/>
              <a:ext cx="3774905" cy="3336486"/>
            </a:xfrm>
            <a:prstGeom prst="rect">
              <a:avLst/>
            </a:prstGeom>
          </p:spPr>
          <p:txBody>
            <a:bodyPr wrap="square">
              <a:spAutoFit/>
            </a:bodyPr>
            <a:lstStyle/>
            <a:p>
              <a:pPr lvl="0" algn="just">
                <a:lnSpc>
                  <a:spcPct val="150000"/>
                </a:lnSpc>
              </a:pPr>
              <a:r>
                <a:rPr lang="vi-VN" sz="3600" i="1">
                  <a:solidFill>
                    <a:schemeClr val="accent5">
                      <a:lumMod val="50000"/>
                    </a:schemeClr>
                  </a:solidFill>
                  <a:latin typeface="Arial" pitchFamily="34" charset="0"/>
                  <a:cs typeface="Arial" pitchFamily="34" charset="0"/>
                </a:rPr>
                <a:t>Việc tìm hiểu và trải nghiệm ngành nghề ở địa phương có ý nghĩa như thế nào đối với HS?</a:t>
              </a:r>
              <a:endParaRPr lang="en-US" sz="3600" i="1">
                <a:solidFill>
                  <a:schemeClr val="accent5">
                    <a:lumMod val="50000"/>
                  </a:schemeClr>
                </a:solidFill>
                <a:latin typeface="Arial" pitchFamily="34" charset="0"/>
                <a:cs typeface="Arial" pitchFamily="34" charset="0"/>
              </a:endParaRPr>
            </a:p>
          </p:txBody>
        </p:sp>
      </p:grpSp>
    </p:spTree>
    <p:extLst>
      <p:ext uri="{BB962C8B-B14F-4D97-AF65-F5344CB8AC3E}">
        <p14:creationId xmlns:p14="http://schemas.microsoft.com/office/powerpoint/2010/main" val="485398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57150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2650067"/>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grpSp>
        <p:nvGrpSpPr>
          <p:cNvPr id="3" name="Group 2"/>
          <p:cNvGrpSpPr/>
          <p:nvPr/>
        </p:nvGrpSpPr>
        <p:grpSpPr>
          <a:xfrm>
            <a:off x="1028701" y="2293087"/>
            <a:ext cx="16662074" cy="1112091"/>
            <a:chOff x="1028701" y="1776318"/>
            <a:chExt cx="16662074" cy="1112091"/>
          </a:xfrm>
        </p:grpSpPr>
        <p:sp>
          <p:nvSpPr>
            <p:cNvPr id="10" name="Snip Single Corner Rectangle 9"/>
            <p:cNvSpPr/>
            <p:nvPr/>
          </p:nvSpPr>
          <p:spPr>
            <a:xfrm>
              <a:off x="1028701" y="1776318"/>
              <a:ext cx="15659100" cy="1112091"/>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55375" y="1899999"/>
              <a:ext cx="16535400" cy="820674"/>
            </a:xfrm>
            <a:prstGeom prst="rect">
              <a:avLst/>
            </a:prstGeom>
          </p:spPr>
          <p:txBody>
            <a:bodyPr wrap="square">
              <a:spAutoFit/>
            </a:bodyPr>
            <a:lstStyle/>
            <a:p>
              <a:pPr>
                <a:lnSpc>
                  <a:spcPct val="150000"/>
                </a:lnSpc>
              </a:pPr>
              <a:r>
                <a:rPr lang="vi-VN" sz="3600" i="1">
                  <a:solidFill>
                    <a:schemeClr val="accent5">
                      <a:lumMod val="50000"/>
                    </a:schemeClr>
                  </a:solidFill>
                  <a:latin typeface="Arial" pitchFamily="34" charset="0"/>
                  <a:cs typeface="Arial" pitchFamily="34" charset="0"/>
                </a:rPr>
                <a:t>Đọc phần định hướng nội dung và thảo luận ý nghĩa thông điệp của chủ đề.</a:t>
              </a:r>
              <a:endParaRPr lang="en-US" sz="3600" i="1">
                <a:solidFill>
                  <a:schemeClr val="accent5">
                    <a:lumMod val="50000"/>
                  </a:schemeClr>
                </a:solidFill>
                <a:latin typeface="Arial" pitchFamily="34" charset="0"/>
                <a:cs typeface="Arial" pitchFamily="34" charset="0"/>
              </a:endParaRPr>
            </a:p>
          </p:txBody>
        </p:sp>
      </p:grpSp>
      <p:grpSp>
        <p:nvGrpSpPr>
          <p:cNvPr id="14" name="Group 13"/>
          <p:cNvGrpSpPr/>
          <p:nvPr/>
        </p:nvGrpSpPr>
        <p:grpSpPr>
          <a:xfrm>
            <a:off x="2743200" y="-85451"/>
            <a:ext cx="5943600" cy="1389317"/>
            <a:chOff x="5181600" y="407824"/>
            <a:chExt cx="5943600" cy="1389317"/>
          </a:xfrm>
        </p:grpSpPr>
        <p:pic>
          <p:nvPicPr>
            <p:cNvPr id="15"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81600" y="407824"/>
              <a:ext cx="5943600" cy="1389317"/>
            </a:xfrm>
            <a:prstGeom prst="rect">
              <a:avLst/>
            </a:prstGeom>
          </p:spPr>
        </p:pic>
        <p:sp>
          <p:nvSpPr>
            <p:cNvPr id="16" name="TextBox 15"/>
            <p:cNvSpPr txBox="1"/>
            <p:nvPr/>
          </p:nvSpPr>
          <p:spPr>
            <a:xfrm>
              <a:off x="6629400" y="686983"/>
              <a:ext cx="3788217" cy="830997"/>
            </a:xfrm>
            <a:prstGeom prst="rect">
              <a:avLst/>
            </a:prstGeom>
            <a:noFill/>
          </p:spPr>
          <p:txBody>
            <a:bodyPr wrap="none" rtlCol="0">
              <a:spAutoFit/>
            </a:bodyPr>
            <a:lstStyle/>
            <a:p>
              <a:r>
                <a:rPr lang="en-US" sz="4800" b="1">
                  <a:solidFill>
                    <a:schemeClr val="accent6">
                      <a:lumMod val="50000"/>
                    </a:schemeClr>
                  </a:solidFill>
                  <a:latin typeface="Arial" pitchFamily="34" charset="0"/>
                  <a:cs typeface="Arial" pitchFamily="34" charset="0"/>
                </a:rPr>
                <a:t>KHỞI ĐỘNG</a:t>
              </a:r>
            </a:p>
          </p:txBody>
        </p:sp>
      </p:grpSp>
      <p:sp>
        <p:nvSpPr>
          <p:cNvPr id="19" name="Rectangle 18"/>
          <p:cNvSpPr/>
          <p:nvPr/>
        </p:nvSpPr>
        <p:spPr>
          <a:xfrm>
            <a:off x="645005" y="1316605"/>
            <a:ext cx="5987537" cy="707886"/>
          </a:xfrm>
          <a:prstGeom prst="rect">
            <a:avLst/>
          </a:prstGeom>
        </p:spPr>
        <p:txBody>
          <a:bodyPr wrap="none">
            <a:spAutoFit/>
          </a:bodyPr>
          <a:lstStyle/>
          <a:p>
            <a:r>
              <a:rPr lang="en-US" sz="4000" b="1" i="1">
                <a:latin typeface="Arial" pitchFamily="34" charset="0"/>
                <a:cs typeface="Arial" pitchFamily="34" charset="0"/>
              </a:rPr>
              <a:t>2. Định hướng nội dung</a:t>
            </a:r>
          </a:p>
        </p:txBody>
      </p:sp>
      <p:pic>
        <p:nvPicPr>
          <p:cNvPr id="20"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9160" y="4305300"/>
            <a:ext cx="5333382" cy="5089610"/>
          </a:xfrm>
          <a:prstGeom prst="rect">
            <a:avLst/>
          </a:prstGeom>
        </p:spPr>
      </p:pic>
      <p:grpSp>
        <p:nvGrpSpPr>
          <p:cNvPr id="21" name="Group 20"/>
          <p:cNvGrpSpPr/>
          <p:nvPr/>
        </p:nvGrpSpPr>
        <p:grpSpPr>
          <a:xfrm>
            <a:off x="6934200" y="3771899"/>
            <a:ext cx="10756575" cy="2585321"/>
            <a:chOff x="7973256" y="3779196"/>
            <a:chExt cx="9351254" cy="1153987"/>
          </a:xfrm>
        </p:grpSpPr>
        <p:sp>
          <p:nvSpPr>
            <p:cNvPr id="22" name="Rounded Rectangle 21"/>
            <p:cNvSpPr/>
            <p:nvPr/>
          </p:nvSpPr>
          <p:spPr>
            <a:xfrm>
              <a:off x="7973256" y="3779196"/>
              <a:ext cx="9247944" cy="1153987"/>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141043" y="3779196"/>
              <a:ext cx="9183467" cy="1153987"/>
            </a:xfrm>
            <a:prstGeom prst="rect">
              <a:avLst/>
            </a:prstGeom>
          </p:spPr>
          <p:txBody>
            <a:bodyPr wrap="square">
              <a:spAutoFit/>
            </a:bodyPr>
            <a:lstStyle/>
            <a:p>
              <a:pPr>
                <a:lnSpc>
                  <a:spcPct val="150000"/>
                </a:lnSpc>
              </a:pPr>
              <a:r>
                <a:rPr lang="vi-VN" sz="3600">
                  <a:latin typeface="Arial" pitchFamily="34" charset="0"/>
                  <a:cs typeface="Arial" pitchFamily="34" charset="0"/>
                </a:rPr>
                <a:t>Giúp chúng ta hiểu biết thêm về các ngành nghề và giá trị mà các ngành nghề đó mang lại cho quê hương mình.</a:t>
              </a:r>
              <a:endParaRPr lang="en-US" sz="3600">
                <a:latin typeface="Arial" pitchFamily="34" charset="0"/>
                <a:cs typeface="Arial" pitchFamily="34" charset="0"/>
              </a:endParaRPr>
            </a:p>
          </p:txBody>
        </p:sp>
      </p:grpSp>
      <p:grpSp>
        <p:nvGrpSpPr>
          <p:cNvPr id="24" name="Group 23"/>
          <p:cNvGrpSpPr/>
          <p:nvPr/>
        </p:nvGrpSpPr>
        <p:grpSpPr>
          <a:xfrm>
            <a:off x="6934200" y="6557836"/>
            <a:ext cx="10637739" cy="3459057"/>
            <a:chOff x="7973256" y="3779196"/>
            <a:chExt cx="9247944" cy="1002567"/>
          </a:xfrm>
        </p:grpSpPr>
        <p:sp>
          <p:nvSpPr>
            <p:cNvPr id="25" name="Rounded Rectangle 24"/>
            <p:cNvSpPr/>
            <p:nvPr/>
          </p:nvSpPr>
          <p:spPr>
            <a:xfrm>
              <a:off x="7973256" y="3779196"/>
              <a:ext cx="9247944" cy="1002567"/>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141042" y="3791583"/>
              <a:ext cx="8967750" cy="990180"/>
            </a:xfrm>
            <a:prstGeom prst="rect">
              <a:avLst/>
            </a:prstGeom>
          </p:spPr>
          <p:txBody>
            <a:bodyPr wrap="square">
              <a:spAutoFit/>
            </a:bodyPr>
            <a:lstStyle/>
            <a:p>
              <a:pPr algn="just">
                <a:lnSpc>
                  <a:spcPct val="150000"/>
                </a:lnSpc>
              </a:pPr>
              <a:r>
                <a:rPr lang="vi-VN" sz="3600">
                  <a:latin typeface="Arial" pitchFamily="34" charset="0"/>
                  <a:cs typeface="Arial" pitchFamily="34" charset="0"/>
                </a:rPr>
                <a:t>Giúp chúng ta biết được những yêu cầu của các nghề đối với người lao động, từ đó có hướng rèn luyện bản thân cho phù hợp với nghề nghiệp mà mình mong muốn.</a:t>
              </a:r>
              <a:endParaRPr lang="en-US" sz="3600">
                <a:latin typeface="Arial" pitchFamily="34" charset="0"/>
                <a:cs typeface="Arial" pitchFamily="34" charset="0"/>
              </a:endParaRPr>
            </a:p>
          </p:txBody>
        </p:sp>
      </p:grpSp>
      <p:pic>
        <p:nvPicPr>
          <p:cNvPr id="27"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794800" y="8896350"/>
            <a:ext cx="3295675" cy="2084514"/>
          </a:xfrm>
          <a:prstGeom prst="rect">
            <a:avLst/>
          </a:prstGeom>
        </p:spPr>
      </p:pic>
    </p:spTree>
    <p:extLst>
      <p:ext uri="{BB962C8B-B14F-4D97-AF65-F5344CB8AC3E}">
        <p14:creationId xmlns:p14="http://schemas.microsoft.com/office/powerpoint/2010/main" val="485398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57150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1882530"/>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grpSp>
        <p:nvGrpSpPr>
          <p:cNvPr id="6" name="Group 5"/>
          <p:cNvGrpSpPr/>
          <p:nvPr/>
        </p:nvGrpSpPr>
        <p:grpSpPr>
          <a:xfrm>
            <a:off x="5460544" y="206043"/>
            <a:ext cx="5943600" cy="1048600"/>
            <a:chOff x="5181600" y="407825"/>
            <a:chExt cx="5943600" cy="104860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81600" y="407825"/>
              <a:ext cx="5943600" cy="1048600"/>
            </a:xfrm>
            <a:prstGeom prst="rect">
              <a:avLst/>
            </a:prstGeom>
          </p:spPr>
        </p:pic>
        <p:sp>
          <p:nvSpPr>
            <p:cNvPr id="11" name="TextBox 10"/>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1</a:t>
              </a:r>
            </a:p>
          </p:txBody>
        </p:sp>
      </p:grpSp>
      <p:pic>
        <p:nvPicPr>
          <p:cNvPr id="29"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35200" y="7808955"/>
            <a:ext cx="5014878" cy="3171910"/>
          </a:xfrm>
          <a:prstGeom prst="rect">
            <a:avLst/>
          </a:prstGeom>
        </p:spPr>
      </p:pic>
      <p:grpSp>
        <p:nvGrpSpPr>
          <p:cNvPr id="9" name="Group 8"/>
          <p:cNvGrpSpPr/>
          <p:nvPr/>
        </p:nvGrpSpPr>
        <p:grpSpPr>
          <a:xfrm>
            <a:off x="708776" y="2941452"/>
            <a:ext cx="4921238" cy="4151589"/>
            <a:chOff x="539306" y="3125510"/>
            <a:chExt cx="4921238" cy="4151589"/>
          </a:xfrm>
        </p:grpSpPr>
        <p:grpSp>
          <p:nvGrpSpPr>
            <p:cNvPr id="16" name="Group 15"/>
            <p:cNvGrpSpPr/>
            <p:nvPr/>
          </p:nvGrpSpPr>
          <p:grpSpPr>
            <a:xfrm>
              <a:off x="1088734" y="3125510"/>
              <a:ext cx="3407065" cy="1422981"/>
              <a:chOff x="1456696" y="3634912"/>
              <a:chExt cx="3407065" cy="1127588"/>
            </a:xfrm>
          </p:grpSpPr>
          <p:pic>
            <p:nvPicPr>
              <p:cNvPr id="14"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6696" y="3634912"/>
                <a:ext cx="3407065" cy="1127588"/>
              </a:xfrm>
              <a:prstGeom prst="rect">
                <a:avLst/>
              </a:prstGeom>
            </p:spPr>
          </p:pic>
          <p:sp>
            <p:nvSpPr>
              <p:cNvPr id="15" name="TextBox 14"/>
              <p:cNvSpPr txBox="1"/>
              <p:nvPr/>
            </p:nvSpPr>
            <p:spPr>
              <a:xfrm>
                <a:off x="1696765" y="3851926"/>
                <a:ext cx="2646878" cy="512161"/>
              </a:xfrm>
              <a:prstGeom prst="rect">
                <a:avLst/>
              </a:prstGeom>
              <a:noFill/>
            </p:spPr>
            <p:txBody>
              <a:bodyPr wrap="none" rtlCol="0">
                <a:spAutoFit/>
              </a:bodyPr>
              <a:lstStyle/>
              <a:p>
                <a:r>
                  <a:rPr lang="en-US" sz="3600" b="1">
                    <a:solidFill>
                      <a:schemeClr val="accent5">
                        <a:lumMod val="50000"/>
                      </a:schemeClr>
                    </a:solidFill>
                    <a:latin typeface="Arial" pitchFamily="34" charset="0"/>
                    <a:cs typeface="Arial" pitchFamily="34" charset="0"/>
                  </a:rPr>
                  <a:t>Nhiệm vụ 1</a:t>
                </a:r>
              </a:p>
            </p:txBody>
          </p:sp>
        </p:grpSp>
        <p:grpSp>
          <p:nvGrpSpPr>
            <p:cNvPr id="36" name="Group 35"/>
            <p:cNvGrpSpPr/>
            <p:nvPr/>
          </p:nvGrpSpPr>
          <p:grpSpPr>
            <a:xfrm>
              <a:off x="539306" y="4571874"/>
              <a:ext cx="4921238" cy="2705225"/>
              <a:chOff x="7973256" y="3779196"/>
              <a:chExt cx="7380662" cy="1280130"/>
            </a:xfrm>
          </p:grpSpPr>
          <p:sp>
            <p:nvSpPr>
              <p:cNvPr id="49" name="Rounded Rectangle 48"/>
              <p:cNvSpPr/>
              <p:nvPr/>
            </p:nvSpPr>
            <p:spPr>
              <a:xfrm>
                <a:off x="7973256" y="3779196"/>
                <a:ext cx="7380662" cy="128013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0" name="Rectangle 49"/>
              <p:cNvSpPr/>
              <p:nvPr/>
            </p:nvSpPr>
            <p:spPr>
              <a:xfrm>
                <a:off x="8141625" y="3786750"/>
                <a:ext cx="7043923" cy="1174814"/>
              </a:xfrm>
              <a:prstGeom prst="rect">
                <a:avLst/>
              </a:prstGeom>
            </p:spPr>
            <p:txBody>
              <a:bodyPr wrap="square">
                <a:spAutoFit/>
              </a:bodyPr>
              <a:lstStyle/>
              <a:p>
                <a:pPr algn="ctr">
                  <a:lnSpc>
                    <a:spcPct val="150000"/>
                  </a:lnSpc>
                </a:pPr>
                <a:r>
                  <a:rPr lang="vi-VN" sz="3600">
                    <a:latin typeface="Arial" pitchFamily="34" charset="0"/>
                    <a:cs typeface="Arial" pitchFamily="34" charset="0"/>
                  </a:rPr>
                  <a:t>Chỉ ra các kênh em có thể tìm hiểu thông tin về nhóm nghề</a:t>
                </a:r>
                <a:r>
                  <a:rPr lang="en-US" sz="3600">
                    <a:latin typeface="Arial" pitchFamily="34" charset="0"/>
                    <a:cs typeface="Arial" pitchFamily="34" charset="0"/>
                  </a:rPr>
                  <a:t>.</a:t>
                </a:r>
              </a:p>
            </p:txBody>
          </p:sp>
        </p:grpSp>
      </p:grpSp>
      <p:grpSp>
        <p:nvGrpSpPr>
          <p:cNvPr id="51" name="Group 50"/>
          <p:cNvGrpSpPr/>
          <p:nvPr/>
        </p:nvGrpSpPr>
        <p:grpSpPr>
          <a:xfrm>
            <a:off x="6493476" y="5243369"/>
            <a:ext cx="4921238" cy="4151589"/>
            <a:chOff x="539306" y="3125510"/>
            <a:chExt cx="4921238" cy="4151589"/>
          </a:xfrm>
        </p:grpSpPr>
        <p:grpSp>
          <p:nvGrpSpPr>
            <p:cNvPr id="52" name="Group 51"/>
            <p:cNvGrpSpPr/>
            <p:nvPr/>
          </p:nvGrpSpPr>
          <p:grpSpPr>
            <a:xfrm>
              <a:off x="1088734" y="3125510"/>
              <a:ext cx="3407065" cy="1422981"/>
              <a:chOff x="1456696" y="3634912"/>
              <a:chExt cx="3407065" cy="1127588"/>
            </a:xfrm>
          </p:grpSpPr>
          <p:pic>
            <p:nvPicPr>
              <p:cNvPr id="56"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6696" y="3634912"/>
                <a:ext cx="3407065" cy="1127588"/>
              </a:xfrm>
              <a:prstGeom prst="rect">
                <a:avLst/>
              </a:prstGeom>
            </p:spPr>
          </p:pic>
          <p:sp>
            <p:nvSpPr>
              <p:cNvPr id="57" name="TextBox 56"/>
              <p:cNvSpPr txBox="1"/>
              <p:nvPr/>
            </p:nvSpPr>
            <p:spPr>
              <a:xfrm>
                <a:off x="1696765" y="3851926"/>
                <a:ext cx="2646878" cy="512161"/>
              </a:xfrm>
              <a:prstGeom prst="rect">
                <a:avLst/>
              </a:prstGeom>
              <a:noFill/>
            </p:spPr>
            <p:txBody>
              <a:bodyPr wrap="none" rtlCol="0">
                <a:spAutoFit/>
              </a:bodyPr>
              <a:lstStyle/>
              <a:p>
                <a:r>
                  <a:rPr lang="en-US" sz="3600" b="1">
                    <a:solidFill>
                      <a:schemeClr val="accent5">
                        <a:lumMod val="50000"/>
                      </a:schemeClr>
                    </a:solidFill>
                    <a:latin typeface="Arial" pitchFamily="34" charset="0"/>
                    <a:cs typeface="Arial" pitchFamily="34" charset="0"/>
                  </a:rPr>
                  <a:t>Nhiệm vụ 2</a:t>
                </a:r>
              </a:p>
            </p:txBody>
          </p:sp>
        </p:grpSp>
        <p:grpSp>
          <p:nvGrpSpPr>
            <p:cNvPr id="53" name="Group 52"/>
            <p:cNvGrpSpPr/>
            <p:nvPr/>
          </p:nvGrpSpPr>
          <p:grpSpPr>
            <a:xfrm>
              <a:off x="539306" y="4571874"/>
              <a:ext cx="4921238" cy="2705225"/>
              <a:chOff x="7973256" y="3779196"/>
              <a:chExt cx="7380662" cy="1280130"/>
            </a:xfrm>
          </p:grpSpPr>
          <p:sp>
            <p:nvSpPr>
              <p:cNvPr id="54" name="Rounded Rectangle 53"/>
              <p:cNvSpPr/>
              <p:nvPr/>
            </p:nvSpPr>
            <p:spPr>
              <a:xfrm>
                <a:off x="7973256" y="3779196"/>
                <a:ext cx="7380662" cy="128013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5" name="Rectangle 54"/>
              <p:cNvSpPr/>
              <p:nvPr/>
            </p:nvSpPr>
            <p:spPr>
              <a:xfrm>
                <a:off x="8141625" y="3786750"/>
                <a:ext cx="7043923" cy="1174814"/>
              </a:xfrm>
              <a:prstGeom prst="rect">
                <a:avLst/>
              </a:prstGeom>
            </p:spPr>
            <p:txBody>
              <a:bodyPr wrap="square">
                <a:spAutoFit/>
              </a:bodyPr>
              <a:lstStyle/>
              <a:p>
                <a:pPr algn="ctr">
                  <a:lnSpc>
                    <a:spcPct val="150000"/>
                  </a:lnSpc>
                </a:pPr>
                <a:r>
                  <a:rPr lang="vi-VN" sz="3600">
                    <a:latin typeface="Arial" pitchFamily="34" charset="0"/>
                    <a:cs typeface="Arial" pitchFamily="34" charset="0"/>
                  </a:rPr>
                  <a:t>Chia sẻ các cách thức tìm hiểu thông tin nghề nghiệp</a:t>
                </a:r>
                <a:r>
                  <a:rPr lang="en-US" sz="3600">
                    <a:latin typeface="Arial" pitchFamily="34" charset="0"/>
                    <a:cs typeface="Arial" pitchFamily="34" charset="0"/>
                  </a:rPr>
                  <a:t>.</a:t>
                </a:r>
              </a:p>
            </p:txBody>
          </p:sp>
        </p:grpSp>
      </p:grpSp>
      <p:grpSp>
        <p:nvGrpSpPr>
          <p:cNvPr id="58" name="Group 57"/>
          <p:cNvGrpSpPr/>
          <p:nvPr/>
        </p:nvGrpSpPr>
        <p:grpSpPr>
          <a:xfrm>
            <a:off x="12058803" y="2941452"/>
            <a:ext cx="5867399" cy="4151589"/>
            <a:chOff x="539306" y="3125510"/>
            <a:chExt cx="4921238" cy="4151589"/>
          </a:xfrm>
        </p:grpSpPr>
        <p:grpSp>
          <p:nvGrpSpPr>
            <p:cNvPr id="59" name="Group 58"/>
            <p:cNvGrpSpPr/>
            <p:nvPr/>
          </p:nvGrpSpPr>
          <p:grpSpPr>
            <a:xfrm>
              <a:off x="1485097" y="3125510"/>
              <a:ext cx="3029655" cy="1422981"/>
              <a:chOff x="1853059" y="3634912"/>
              <a:chExt cx="3029655" cy="1127588"/>
            </a:xfrm>
          </p:grpSpPr>
          <p:pic>
            <p:nvPicPr>
              <p:cNvPr id="63"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53059" y="3634912"/>
                <a:ext cx="3029655" cy="1127588"/>
              </a:xfrm>
              <a:prstGeom prst="rect">
                <a:avLst/>
              </a:prstGeom>
            </p:spPr>
          </p:pic>
          <p:sp>
            <p:nvSpPr>
              <p:cNvPr id="64" name="TextBox 63"/>
              <p:cNvSpPr txBox="1"/>
              <p:nvPr/>
            </p:nvSpPr>
            <p:spPr>
              <a:xfrm>
                <a:off x="2235836" y="3876040"/>
                <a:ext cx="2646878" cy="512161"/>
              </a:xfrm>
              <a:prstGeom prst="rect">
                <a:avLst/>
              </a:prstGeom>
              <a:noFill/>
            </p:spPr>
            <p:txBody>
              <a:bodyPr wrap="none" rtlCol="0">
                <a:spAutoFit/>
              </a:bodyPr>
              <a:lstStyle/>
              <a:p>
                <a:r>
                  <a:rPr lang="en-US" sz="3600" b="1">
                    <a:solidFill>
                      <a:schemeClr val="accent5">
                        <a:lumMod val="50000"/>
                      </a:schemeClr>
                    </a:solidFill>
                    <a:latin typeface="Arial" pitchFamily="34" charset="0"/>
                    <a:cs typeface="Arial" pitchFamily="34" charset="0"/>
                  </a:rPr>
                  <a:t>Nhiệm vụ 3</a:t>
                </a:r>
              </a:p>
            </p:txBody>
          </p:sp>
        </p:grpSp>
        <p:grpSp>
          <p:nvGrpSpPr>
            <p:cNvPr id="60" name="Group 59"/>
            <p:cNvGrpSpPr/>
            <p:nvPr/>
          </p:nvGrpSpPr>
          <p:grpSpPr>
            <a:xfrm>
              <a:off x="539306" y="4571874"/>
              <a:ext cx="4921238" cy="2705225"/>
              <a:chOff x="7973256" y="3779196"/>
              <a:chExt cx="7380662" cy="1280130"/>
            </a:xfrm>
          </p:grpSpPr>
          <p:sp>
            <p:nvSpPr>
              <p:cNvPr id="61" name="Rounded Rectangle 60"/>
              <p:cNvSpPr/>
              <p:nvPr/>
            </p:nvSpPr>
            <p:spPr>
              <a:xfrm>
                <a:off x="7973256" y="3779196"/>
                <a:ext cx="7380662" cy="128013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Rectangle 61"/>
              <p:cNvSpPr/>
              <p:nvPr/>
            </p:nvSpPr>
            <p:spPr>
              <a:xfrm>
                <a:off x="8141625" y="3786750"/>
                <a:ext cx="7043923" cy="1223392"/>
              </a:xfrm>
              <a:prstGeom prst="rect">
                <a:avLst/>
              </a:prstGeom>
            </p:spPr>
            <p:txBody>
              <a:bodyPr wrap="square">
                <a:spAutoFit/>
              </a:bodyPr>
              <a:lstStyle/>
              <a:p>
                <a:pPr algn="ctr">
                  <a:lnSpc>
                    <a:spcPct val="150000"/>
                  </a:lnSpc>
                </a:pPr>
                <a:r>
                  <a:rPr lang="vi-VN" sz="3600">
                    <a:latin typeface="Arial" pitchFamily="34" charset="0"/>
                    <a:cs typeface="Arial" pitchFamily="34" charset="0"/>
                  </a:rPr>
                  <a:t>Tìm hiểu những thông tin cần quan tâm về nhóm nghề em yêu thích</a:t>
                </a:r>
                <a:r>
                  <a:rPr lang="en-US" sz="3600">
                    <a:latin typeface="Arial" pitchFamily="34" charset="0"/>
                    <a:cs typeface="Arial" pitchFamily="34" charset="0"/>
                  </a:rPr>
                  <a:t>.</a:t>
                </a:r>
              </a:p>
            </p:txBody>
          </p:sp>
        </p:grpSp>
      </p:grpSp>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9571" y="1301867"/>
            <a:ext cx="3947027" cy="382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723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ppt_x"/>
                                          </p:val>
                                        </p:tav>
                                        <p:tav tm="100000">
                                          <p:val>
                                            <p:strVal val="#ppt_x"/>
                                          </p:val>
                                        </p:tav>
                                      </p:tavLst>
                                    </p:anim>
                                    <p:anim calcmode="lin" valueType="num">
                                      <p:cBhvr additive="base">
                                        <p:cTn id="2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57150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1882530"/>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grpSp>
        <p:nvGrpSpPr>
          <p:cNvPr id="6" name="Group 5"/>
          <p:cNvGrpSpPr/>
          <p:nvPr/>
        </p:nvGrpSpPr>
        <p:grpSpPr>
          <a:xfrm>
            <a:off x="5460544" y="206043"/>
            <a:ext cx="5943600" cy="1048600"/>
            <a:chOff x="5181600" y="407825"/>
            <a:chExt cx="5943600" cy="104860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81600" y="407825"/>
              <a:ext cx="5943600" cy="1048600"/>
            </a:xfrm>
            <a:prstGeom prst="rect">
              <a:avLst/>
            </a:prstGeom>
          </p:spPr>
        </p:pic>
        <p:sp>
          <p:nvSpPr>
            <p:cNvPr id="11" name="TextBox 10"/>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1</a:t>
              </a:r>
            </a:p>
          </p:txBody>
        </p:sp>
      </p:grpSp>
      <p:grpSp>
        <p:nvGrpSpPr>
          <p:cNvPr id="16" name="Group 15"/>
          <p:cNvGrpSpPr/>
          <p:nvPr/>
        </p:nvGrpSpPr>
        <p:grpSpPr>
          <a:xfrm>
            <a:off x="1953273" y="3083161"/>
            <a:ext cx="2658103" cy="1538593"/>
            <a:chOff x="1456697" y="3543300"/>
            <a:chExt cx="2658103" cy="1219200"/>
          </a:xfrm>
        </p:grpSpPr>
        <p:pic>
          <p:nvPicPr>
            <p:cNvPr id="14" name="Picture 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56697" y="3543300"/>
              <a:ext cx="2658103" cy="1219200"/>
            </a:xfrm>
            <a:prstGeom prst="rect">
              <a:avLst/>
            </a:prstGeom>
          </p:spPr>
        </p:pic>
        <p:sp>
          <p:nvSpPr>
            <p:cNvPr id="15" name="TextBox 14"/>
            <p:cNvSpPr txBox="1"/>
            <p:nvPr/>
          </p:nvSpPr>
          <p:spPr>
            <a:xfrm>
              <a:off x="1696765" y="3798957"/>
              <a:ext cx="2108269" cy="646331"/>
            </a:xfrm>
            <a:prstGeom prst="rect">
              <a:avLst/>
            </a:prstGeom>
            <a:noFill/>
          </p:spPr>
          <p:txBody>
            <a:bodyPr wrap="none" rtlCol="0">
              <a:spAutoFit/>
            </a:bodyPr>
            <a:lstStyle/>
            <a:p>
              <a:r>
                <a:rPr lang="en-US" sz="3600" b="1">
                  <a:solidFill>
                    <a:schemeClr val="accent5">
                      <a:lumMod val="50000"/>
                    </a:schemeClr>
                  </a:solidFill>
                  <a:latin typeface="Arial" pitchFamily="34" charset="0"/>
                  <a:cs typeface="Arial" pitchFamily="34" charset="0"/>
                </a:rPr>
                <a:t>Yêu cầu:</a:t>
              </a:r>
            </a:p>
          </p:txBody>
        </p:sp>
      </p:grpSp>
      <p:grpSp>
        <p:nvGrpSpPr>
          <p:cNvPr id="19" name="Group 18"/>
          <p:cNvGrpSpPr/>
          <p:nvPr/>
        </p:nvGrpSpPr>
        <p:grpSpPr>
          <a:xfrm>
            <a:off x="445478" y="4700944"/>
            <a:ext cx="5421922" cy="2819400"/>
            <a:chOff x="983672" y="4700944"/>
            <a:chExt cx="4603926" cy="2819400"/>
          </a:xfrm>
        </p:grpSpPr>
        <p:sp>
          <p:nvSpPr>
            <p:cNvPr id="17" name="Snip Single Corner Rectangle 16"/>
            <p:cNvSpPr/>
            <p:nvPr/>
          </p:nvSpPr>
          <p:spPr>
            <a:xfrm>
              <a:off x="993626" y="4700944"/>
              <a:ext cx="4593972" cy="28194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a:solidFill>
                  <a:schemeClr val="accent5">
                    <a:lumMod val="50000"/>
                  </a:schemeClr>
                </a:solidFill>
                <a:latin typeface="Arial" pitchFamily="34" charset="0"/>
                <a:cs typeface="Arial" pitchFamily="34" charset="0"/>
              </a:endParaRPr>
            </a:p>
          </p:txBody>
        </p:sp>
        <p:sp>
          <p:nvSpPr>
            <p:cNvPr id="18" name="Rectangle 17"/>
            <p:cNvSpPr/>
            <p:nvPr/>
          </p:nvSpPr>
          <p:spPr>
            <a:xfrm>
              <a:off x="983672" y="4817982"/>
              <a:ext cx="4474518" cy="2585323"/>
            </a:xfrm>
            <a:prstGeom prst="rect">
              <a:avLst/>
            </a:prstGeom>
          </p:spPr>
          <p:txBody>
            <a:bodyPr wrap="square">
              <a:spAutoFit/>
            </a:bodyPr>
            <a:lstStyle/>
            <a:p>
              <a:pPr algn="ctr">
                <a:lnSpc>
                  <a:spcPct val="150000"/>
                </a:lnSpc>
              </a:pPr>
              <a:r>
                <a:rPr lang="vi-VN" sz="3600">
                  <a:solidFill>
                    <a:schemeClr val="accent5">
                      <a:lumMod val="50000"/>
                    </a:schemeClr>
                  </a:solidFill>
                  <a:latin typeface="Arial" pitchFamily="34" charset="0"/>
                  <a:cs typeface="Arial" pitchFamily="34" charset="0"/>
                </a:rPr>
                <a:t>Em tìm hiểu thông tin về các nhóm nghề từ các kênh thông tin nào?</a:t>
              </a:r>
              <a:endParaRPr lang="en-US" sz="3600">
                <a:solidFill>
                  <a:schemeClr val="accent5">
                    <a:lumMod val="50000"/>
                  </a:schemeClr>
                </a:solidFill>
                <a:latin typeface="Arial" pitchFamily="34" charset="0"/>
                <a:cs typeface="Arial" pitchFamily="34" charset="0"/>
              </a:endParaRPr>
            </a:p>
          </p:txBody>
        </p:sp>
      </p:grpSp>
      <p:pic>
        <p:nvPicPr>
          <p:cNvPr id="29"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935200" y="7808955"/>
            <a:ext cx="5014878" cy="3171910"/>
          </a:xfrm>
          <a:prstGeom prst="rect">
            <a:avLst/>
          </a:prstGeom>
        </p:spPr>
      </p:pic>
      <p:grpSp>
        <p:nvGrpSpPr>
          <p:cNvPr id="35" name="Group 34"/>
          <p:cNvGrpSpPr/>
          <p:nvPr/>
        </p:nvGrpSpPr>
        <p:grpSpPr>
          <a:xfrm>
            <a:off x="6143544" y="2278871"/>
            <a:ext cx="7032438" cy="1326413"/>
            <a:chOff x="7485735" y="2293087"/>
            <a:chExt cx="2062824" cy="1326413"/>
          </a:xfrm>
        </p:grpSpPr>
        <p:pic>
          <p:nvPicPr>
            <p:cNvPr id="33"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485735" y="2293087"/>
              <a:ext cx="2062824" cy="1326413"/>
            </a:xfrm>
            <a:prstGeom prst="rect">
              <a:avLst/>
            </a:prstGeom>
          </p:spPr>
        </p:pic>
        <p:sp>
          <p:nvSpPr>
            <p:cNvPr id="34" name="TextBox 33"/>
            <p:cNvSpPr txBox="1"/>
            <p:nvPr/>
          </p:nvSpPr>
          <p:spPr>
            <a:xfrm>
              <a:off x="7649981" y="2633127"/>
              <a:ext cx="1745509" cy="646331"/>
            </a:xfrm>
            <a:prstGeom prst="rect">
              <a:avLst/>
            </a:prstGeom>
            <a:noFill/>
          </p:spPr>
          <p:txBody>
            <a:bodyPr wrap="none" rtlCol="0">
              <a:spAutoFit/>
            </a:bodyPr>
            <a:lstStyle/>
            <a:p>
              <a:r>
                <a:rPr lang="en-US" sz="3600" b="1">
                  <a:solidFill>
                    <a:srgbClr val="FF0000"/>
                  </a:solidFill>
                  <a:latin typeface="Arial" pitchFamily="34" charset="0"/>
                  <a:cs typeface="Arial" pitchFamily="34" charset="0"/>
                </a:rPr>
                <a:t>Gợi ý: Các kênh thông tin</a:t>
              </a:r>
            </a:p>
          </p:txBody>
        </p:sp>
      </p:grpSp>
      <p:grpSp>
        <p:nvGrpSpPr>
          <p:cNvPr id="39" name="Group 38"/>
          <p:cNvGrpSpPr/>
          <p:nvPr/>
        </p:nvGrpSpPr>
        <p:grpSpPr>
          <a:xfrm>
            <a:off x="6248400" y="3779196"/>
            <a:ext cx="11765306" cy="1915949"/>
            <a:chOff x="7973256" y="3779196"/>
            <a:chExt cx="10056147" cy="1915949"/>
          </a:xfrm>
        </p:grpSpPr>
        <p:sp>
          <p:nvSpPr>
            <p:cNvPr id="37" name="Rounded Rectangle 36"/>
            <p:cNvSpPr/>
            <p:nvPr/>
          </p:nvSpPr>
          <p:spPr>
            <a:xfrm>
              <a:off x="7973256" y="3779196"/>
              <a:ext cx="10030073" cy="121190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167699" y="3940819"/>
              <a:ext cx="9861704" cy="1754326"/>
            </a:xfrm>
            <a:prstGeom prst="rect">
              <a:avLst/>
            </a:prstGeom>
          </p:spPr>
          <p:txBody>
            <a:bodyPr wrap="square">
              <a:spAutoFit/>
            </a:bodyPr>
            <a:lstStyle/>
            <a:p>
              <a:pPr>
                <a:lnSpc>
                  <a:spcPct val="150000"/>
                </a:lnSpc>
              </a:pPr>
              <a:r>
                <a:rPr lang="en-US" sz="3600">
                  <a:latin typeface="Arial" pitchFamily="34" charset="0"/>
                  <a:cs typeface="Arial" pitchFamily="34" charset="0"/>
                </a:rPr>
                <a:t>Chương trình định hướng nghề nghiệp của nhà trường</a:t>
              </a:r>
            </a:p>
          </p:txBody>
        </p:sp>
      </p:grpSp>
      <p:grpSp>
        <p:nvGrpSpPr>
          <p:cNvPr id="40" name="Group 39"/>
          <p:cNvGrpSpPr/>
          <p:nvPr/>
        </p:nvGrpSpPr>
        <p:grpSpPr>
          <a:xfrm>
            <a:off x="6248400" y="5269280"/>
            <a:ext cx="11765306" cy="1245819"/>
            <a:chOff x="7973256" y="3779196"/>
            <a:chExt cx="9247944" cy="842558"/>
          </a:xfrm>
        </p:grpSpPr>
        <p:sp>
          <p:nvSpPr>
            <p:cNvPr id="41" name="Rounded Rectangle 40"/>
            <p:cNvSpPr/>
            <p:nvPr/>
          </p:nvSpPr>
          <p:spPr>
            <a:xfrm>
              <a:off x="7973256" y="3779196"/>
              <a:ext cx="9247944" cy="842558"/>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309995" y="3975423"/>
              <a:ext cx="5619467" cy="646331"/>
            </a:xfrm>
            <a:prstGeom prst="rect">
              <a:avLst/>
            </a:prstGeom>
          </p:spPr>
          <p:txBody>
            <a:bodyPr wrap="none">
              <a:spAutoFit/>
            </a:bodyPr>
            <a:lstStyle/>
            <a:p>
              <a:r>
                <a:rPr lang="en-US" sz="3600">
                  <a:latin typeface="Arial" pitchFamily="34" charset="0"/>
                  <a:cs typeface="Arial" pitchFamily="34" charset="0"/>
                </a:rPr>
                <a:t>Các chuyên gia hướng nghiệp</a:t>
              </a:r>
            </a:p>
          </p:txBody>
        </p:sp>
      </p:grpSp>
      <p:grpSp>
        <p:nvGrpSpPr>
          <p:cNvPr id="43" name="Group 42"/>
          <p:cNvGrpSpPr/>
          <p:nvPr/>
        </p:nvGrpSpPr>
        <p:grpSpPr>
          <a:xfrm>
            <a:off x="6283048" y="6837924"/>
            <a:ext cx="11704625" cy="1130762"/>
            <a:chOff x="7973256" y="3779196"/>
            <a:chExt cx="9695195" cy="1130762"/>
          </a:xfrm>
        </p:grpSpPr>
        <p:sp>
          <p:nvSpPr>
            <p:cNvPr id="44" name="Rounded Rectangle 43"/>
            <p:cNvSpPr/>
            <p:nvPr/>
          </p:nvSpPr>
          <p:spPr>
            <a:xfrm>
              <a:off x="7973256" y="3779196"/>
              <a:ext cx="9695195" cy="1130762"/>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241049" y="4021411"/>
              <a:ext cx="9358456" cy="646331"/>
            </a:xfrm>
            <a:prstGeom prst="rect">
              <a:avLst/>
            </a:prstGeom>
          </p:spPr>
          <p:txBody>
            <a:bodyPr wrap="none">
              <a:spAutoFit/>
            </a:bodyPr>
            <a:lstStyle/>
            <a:p>
              <a:r>
                <a:rPr lang="en-US" sz="3600">
                  <a:latin typeface="Arial" pitchFamily="34" charset="0"/>
                  <a:cs typeface="Arial" pitchFamily="34" charset="0"/>
                </a:rPr>
                <a:t>Trên các kênh thông tin, trang web của địa phương</a:t>
              </a:r>
            </a:p>
          </p:txBody>
        </p:sp>
      </p:grpSp>
      <p:grpSp>
        <p:nvGrpSpPr>
          <p:cNvPr id="46" name="Group 45"/>
          <p:cNvGrpSpPr/>
          <p:nvPr/>
        </p:nvGrpSpPr>
        <p:grpSpPr>
          <a:xfrm>
            <a:off x="6309080" y="8377646"/>
            <a:ext cx="11674120" cy="1185453"/>
            <a:chOff x="7973256" y="3779195"/>
            <a:chExt cx="9247944" cy="1185453"/>
          </a:xfrm>
        </p:grpSpPr>
        <p:sp>
          <p:nvSpPr>
            <p:cNvPr id="47" name="Rounded Rectangle 46"/>
            <p:cNvSpPr/>
            <p:nvPr/>
          </p:nvSpPr>
          <p:spPr>
            <a:xfrm>
              <a:off x="7973256" y="3779195"/>
              <a:ext cx="9247944" cy="1185453"/>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229363" y="4048755"/>
              <a:ext cx="6166860" cy="646331"/>
            </a:xfrm>
            <a:prstGeom prst="rect">
              <a:avLst/>
            </a:prstGeom>
          </p:spPr>
          <p:txBody>
            <a:bodyPr wrap="none">
              <a:spAutoFit/>
            </a:bodyPr>
            <a:lstStyle/>
            <a:p>
              <a:r>
                <a:rPr lang="en-US" sz="3600">
                  <a:latin typeface="Arial" pitchFamily="34" charset="0"/>
                  <a:cs typeface="Arial" pitchFamily="34" charset="0"/>
                </a:rPr>
                <a:t>Từ người thân, bạn bè, thầy cô…</a:t>
              </a:r>
            </a:p>
          </p:txBody>
        </p:sp>
      </p:grpSp>
      <p:grpSp>
        <p:nvGrpSpPr>
          <p:cNvPr id="20" name="Group 19"/>
          <p:cNvGrpSpPr/>
          <p:nvPr/>
        </p:nvGrpSpPr>
        <p:grpSpPr>
          <a:xfrm>
            <a:off x="770258" y="1254643"/>
            <a:ext cx="15074654" cy="1024228"/>
            <a:chOff x="254029" y="1303866"/>
            <a:chExt cx="15074654" cy="1024228"/>
          </a:xfrm>
        </p:grpSpPr>
        <p:grpSp>
          <p:nvGrpSpPr>
            <p:cNvPr id="27" name="Group 26"/>
            <p:cNvGrpSpPr/>
            <p:nvPr/>
          </p:nvGrpSpPr>
          <p:grpSpPr>
            <a:xfrm>
              <a:off x="254029" y="1303866"/>
              <a:ext cx="1919435" cy="1024228"/>
              <a:chOff x="118451" y="2038462"/>
              <a:chExt cx="1919435" cy="1024228"/>
            </a:xfrm>
          </p:grpSpPr>
          <p:grpSp>
            <p:nvGrpSpPr>
              <p:cNvPr id="4" name="Group 3"/>
              <p:cNvGrpSpPr/>
              <p:nvPr/>
            </p:nvGrpSpPr>
            <p:grpSpPr>
              <a:xfrm>
                <a:off x="118451" y="2038462"/>
                <a:ext cx="1705396" cy="1024228"/>
                <a:chOff x="97669" y="2082743"/>
                <a:chExt cx="1705396" cy="1024228"/>
              </a:xfrm>
            </p:grpSpPr>
            <p:pic>
              <p:nvPicPr>
                <p:cNvPr id="12" name="Picture 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7669" y="2082743"/>
                  <a:ext cx="1705396" cy="1024228"/>
                </a:xfrm>
                <a:prstGeom prst="rect">
                  <a:avLst/>
                </a:prstGeom>
              </p:spPr>
            </p:pic>
            <p:sp>
              <p:nvSpPr>
                <p:cNvPr id="3" name="TextBox 2"/>
                <p:cNvSpPr txBox="1"/>
                <p:nvPr/>
              </p:nvSpPr>
              <p:spPr>
                <a:xfrm>
                  <a:off x="359500" y="2286297"/>
                  <a:ext cx="1082348"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NV1</a:t>
                  </a:r>
                </a:p>
              </p:txBody>
            </p:sp>
          </p:grpSp>
          <p:sp>
            <p:nvSpPr>
              <p:cNvPr id="13" name="Rectangle 12"/>
              <p:cNvSpPr/>
              <p:nvPr/>
            </p:nvSpPr>
            <p:spPr>
              <a:xfrm>
                <a:off x="1853155" y="2269252"/>
                <a:ext cx="184731" cy="707886"/>
              </a:xfrm>
              <a:prstGeom prst="rect">
                <a:avLst/>
              </a:prstGeom>
            </p:spPr>
            <p:txBody>
              <a:bodyPr wrap="none">
                <a:spAutoFit/>
              </a:bodyPr>
              <a:lstStyle/>
              <a:p>
                <a:endParaRPr lang="en-US" sz="4000">
                  <a:latin typeface="Arial" pitchFamily="34" charset="0"/>
                  <a:cs typeface="Arial" pitchFamily="34" charset="0"/>
                </a:endParaRPr>
              </a:p>
            </p:txBody>
          </p:sp>
        </p:grpSp>
        <p:sp>
          <p:nvSpPr>
            <p:cNvPr id="9" name="Rectangle 8"/>
            <p:cNvSpPr/>
            <p:nvPr/>
          </p:nvSpPr>
          <p:spPr>
            <a:xfrm>
              <a:off x="2063513" y="1405643"/>
              <a:ext cx="13265170" cy="820674"/>
            </a:xfrm>
            <a:prstGeom prst="rect">
              <a:avLst/>
            </a:prstGeom>
          </p:spPr>
          <p:txBody>
            <a:bodyPr wrap="none">
              <a:spAutoFit/>
            </a:bodyPr>
            <a:lstStyle/>
            <a:p>
              <a:pPr algn="ctr">
                <a:lnSpc>
                  <a:spcPct val="150000"/>
                </a:lnSpc>
              </a:pPr>
              <a:r>
                <a:rPr lang="vi-VN" sz="3600" b="1" i="1">
                  <a:latin typeface="Arial" pitchFamily="34" charset="0"/>
                  <a:cs typeface="Arial" pitchFamily="34" charset="0"/>
                </a:rPr>
                <a:t>Chỉ ra các kênh em có thể tìm hiểu thông tin về nhóm nghề</a:t>
              </a:r>
              <a:r>
                <a:rPr lang="en-US" sz="3600" b="1" i="1">
                  <a:latin typeface="Arial" pitchFamily="34" charset="0"/>
                  <a:cs typeface="Arial" pitchFamily="34" charset="0"/>
                </a:rPr>
                <a:t>.</a:t>
              </a:r>
            </a:p>
          </p:txBody>
        </p:sp>
      </p:grpSp>
    </p:spTree>
    <p:extLst>
      <p:ext uri="{BB962C8B-B14F-4D97-AF65-F5344CB8AC3E}">
        <p14:creationId xmlns:p14="http://schemas.microsoft.com/office/powerpoint/2010/main" val="485398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57150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2650067"/>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grpSp>
        <p:nvGrpSpPr>
          <p:cNvPr id="6" name="Group 5"/>
          <p:cNvGrpSpPr/>
          <p:nvPr/>
        </p:nvGrpSpPr>
        <p:grpSpPr>
          <a:xfrm>
            <a:off x="5460544" y="206043"/>
            <a:ext cx="5943600" cy="1048600"/>
            <a:chOff x="5181600" y="407825"/>
            <a:chExt cx="5943600" cy="104860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81600" y="407825"/>
              <a:ext cx="5943600" cy="1048600"/>
            </a:xfrm>
            <a:prstGeom prst="rect">
              <a:avLst/>
            </a:prstGeom>
          </p:spPr>
        </p:pic>
        <p:sp>
          <p:nvSpPr>
            <p:cNvPr id="11" name="TextBox 10"/>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1</a:t>
              </a:r>
            </a:p>
          </p:txBody>
        </p:sp>
      </p:grpSp>
      <p:grpSp>
        <p:nvGrpSpPr>
          <p:cNvPr id="27" name="Group 26"/>
          <p:cNvGrpSpPr/>
          <p:nvPr/>
        </p:nvGrpSpPr>
        <p:grpSpPr>
          <a:xfrm>
            <a:off x="924559" y="1283420"/>
            <a:ext cx="12785027" cy="1169466"/>
            <a:chOff x="448986" y="2038462"/>
            <a:chExt cx="12785027" cy="1169466"/>
          </a:xfrm>
        </p:grpSpPr>
        <p:grpSp>
          <p:nvGrpSpPr>
            <p:cNvPr id="4" name="Group 3"/>
            <p:cNvGrpSpPr/>
            <p:nvPr/>
          </p:nvGrpSpPr>
          <p:grpSpPr>
            <a:xfrm>
              <a:off x="448986" y="2038462"/>
              <a:ext cx="1705396" cy="1169466"/>
              <a:chOff x="428204" y="2082743"/>
              <a:chExt cx="1705396" cy="1169466"/>
            </a:xfrm>
          </p:grpSpPr>
          <p:pic>
            <p:nvPicPr>
              <p:cNvPr id="12"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8204" y="2082743"/>
                <a:ext cx="1705396" cy="1169466"/>
              </a:xfrm>
              <a:prstGeom prst="rect">
                <a:avLst/>
              </a:prstGeom>
            </p:spPr>
          </p:pic>
          <p:sp>
            <p:nvSpPr>
              <p:cNvPr id="3" name="TextBox 2"/>
              <p:cNvSpPr txBox="1"/>
              <p:nvPr/>
            </p:nvSpPr>
            <p:spPr>
              <a:xfrm>
                <a:off x="690035" y="2293087"/>
                <a:ext cx="1082348"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NV2</a:t>
                </a:r>
              </a:p>
            </p:txBody>
          </p:sp>
        </p:grpSp>
        <p:sp>
          <p:nvSpPr>
            <p:cNvPr id="13" name="Rectangle 12"/>
            <p:cNvSpPr/>
            <p:nvPr/>
          </p:nvSpPr>
          <p:spPr>
            <a:xfrm>
              <a:off x="2203429" y="2300174"/>
              <a:ext cx="11030584" cy="646331"/>
            </a:xfrm>
            <a:prstGeom prst="rect">
              <a:avLst/>
            </a:prstGeom>
          </p:spPr>
          <p:txBody>
            <a:bodyPr wrap="none">
              <a:spAutoFit/>
            </a:bodyPr>
            <a:lstStyle/>
            <a:p>
              <a:r>
                <a:rPr lang="vi-VN" sz="3600" b="1" i="1">
                  <a:latin typeface="Arial" pitchFamily="34" charset="0"/>
                  <a:cs typeface="Arial" pitchFamily="34" charset="0"/>
                </a:rPr>
                <a:t>Chia sẻ cách thức tìm hiểu thông tin nghề nghiệp</a:t>
              </a:r>
              <a:endParaRPr lang="en-US" sz="3600" i="1">
                <a:latin typeface="Arial" pitchFamily="34" charset="0"/>
                <a:cs typeface="Arial" pitchFamily="34" charset="0"/>
              </a:endParaRPr>
            </a:p>
          </p:txBody>
        </p:sp>
      </p:grpSp>
      <p:grpSp>
        <p:nvGrpSpPr>
          <p:cNvPr id="19" name="Group 18"/>
          <p:cNvGrpSpPr/>
          <p:nvPr/>
        </p:nvGrpSpPr>
        <p:grpSpPr>
          <a:xfrm>
            <a:off x="7419019" y="3501595"/>
            <a:ext cx="9067800" cy="6105211"/>
            <a:chOff x="800077" y="4700944"/>
            <a:chExt cx="5758080" cy="3647461"/>
          </a:xfrm>
        </p:grpSpPr>
        <p:sp>
          <p:nvSpPr>
            <p:cNvPr id="17" name="Snip Single Corner Rectangle 16"/>
            <p:cNvSpPr/>
            <p:nvPr/>
          </p:nvSpPr>
          <p:spPr>
            <a:xfrm>
              <a:off x="800077" y="4700944"/>
              <a:ext cx="5758080" cy="28194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a:solidFill>
                  <a:schemeClr val="accent5">
                    <a:lumMod val="50000"/>
                  </a:schemeClr>
                </a:solidFill>
                <a:latin typeface="Arial" pitchFamily="34" charset="0"/>
                <a:cs typeface="Arial" pitchFamily="34" charset="0"/>
              </a:endParaRPr>
            </a:p>
          </p:txBody>
        </p:sp>
        <p:sp>
          <p:nvSpPr>
            <p:cNvPr id="18" name="Rectangle 17"/>
            <p:cNvSpPr/>
            <p:nvPr/>
          </p:nvSpPr>
          <p:spPr>
            <a:xfrm>
              <a:off x="1028702" y="4817982"/>
              <a:ext cx="5335906" cy="3530423"/>
            </a:xfrm>
            <a:prstGeom prst="rect">
              <a:avLst/>
            </a:prstGeom>
          </p:spPr>
          <p:txBody>
            <a:bodyPr wrap="square">
              <a:spAutoFit/>
            </a:bodyPr>
            <a:lstStyle/>
            <a:p>
              <a:pPr algn="just">
                <a:lnSpc>
                  <a:spcPct val="150000"/>
                </a:lnSpc>
              </a:pPr>
              <a:r>
                <a:rPr lang="vi-VN" sz="3600">
                  <a:solidFill>
                    <a:schemeClr val="accent5">
                      <a:lumMod val="50000"/>
                    </a:schemeClr>
                  </a:solidFill>
                  <a:latin typeface="Arial" pitchFamily="34" charset="0"/>
                  <a:cs typeface="Arial" pitchFamily="34" charset="0"/>
                </a:rPr>
                <a:t>Từ thông tin về kênh thông tin HS tìm hiểu về các nhóm nghề</a:t>
              </a:r>
              <a:r>
                <a:rPr lang="en-US" sz="3600">
                  <a:solidFill>
                    <a:schemeClr val="accent5">
                      <a:lumMod val="50000"/>
                    </a:schemeClr>
                  </a:solidFill>
                  <a:latin typeface="Arial" pitchFamily="34" charset="0"/>
                  <a:cs typeface="Arial" pitchFamily="34" charset="0"/>
                </a:rPr>
                <a:t>, các nhóm hãy đưa ra:</a:t>
              </a:r>
            </a:p>
            <a:p>
              <a:pPr marL="742950" indent="-742950">
                <a:lnSpc>
                  <a:spcPct val="150000"/>
                </a:lnSpc>
                <a:buFont typeface="+mj-lt"/>
                <a:buAutoNum type="arabicPeriod"/>
              </a:pPr>
              <a:r>
                <a:rPr lang="vi-VN" sz="3600">
                  <a:solidFill>
                    <a:schemeClr val="accent5">
                      <a:lumMod val="50000"/>
                    </a:schemeClr>
                  </a:solidFill>
                  <a:latin typeface="Arial" pitchFamily="34" charset="0"/>
                  <a:cs typeface="Arial" pitchFamily="34" charset="0"/>
                </a:rPr>
                <a:t>Cách thức tìm hiểu thông tin trên đó</a:t>
              </a:r>
            </a:p>
            <a:p>
              <a:pPr marL="742950" indent="-742950">
                <a:lnSpc>
                  <a:spcPct val="150000"/>
                </a:lnSpc>
                <a:buFont typeface="+mj-lt"/>
                <a:buAutoNum type="arabicPeriod"/>
              </a:pPr>
              <a:r>
                <a:rPr lang="vi-VN" sz="3600">
                  <a:solidFill>
                    <a:schemeClr val="accent5">
                      <a:lumMod val="50000"/>
                    </a:schemeClr>
                  </a:solidFill>
                  <a:latin typeface="Arial" pitchFamily="34" charset="0"/>
                  <a:cs typeface="Arial" pitchFamily="34" charset="0"/>
                </a:rPr>
                <a:t>Cách thức thực hiện</a:t>
              </a:r>
            </a:p>
            <a:p>
              <a:pPr algn="ctr">
                <a:lnSpc>
                  <a:spcPct val="150000"/>
                </a:lnSpc>
              </a:pPr>
              <a:r>
                <a:rPr lang="en-US" sz="3600">
                  <a:solidFill>
                    <a:schemeClr val="accent5">
                      <a:lumMod val="50000"/>
                    </a:schemeClr>
                  </a:solidFill>
                  <a:latin typeface="Arial" pitchFamily="34" charset="0"/>
                  <a:cs typeface="Arial" pitchFamily="34" charset="0"/>
                </a:rPr>
                <a:t> </a:t>
              </a:r>
            </a:p>
            <a:p>
              <a:pPr algn="ctr">
                <a:lnSpc>
                  <a:spcPct val="150000"/>
                </a:lnSpc>
              </a:pPr>
              <a:endParaRPr lang="en-US" sz="3600">
                <a:solidFill>
                  <a:schemeClr val="accent5">
                    <a:lumMod val="50000"/>
                  </a:schemeClr>
                </a:solidFill>
                <a:latin typeface="Arial" pitchFamily="34" charset="0"/>
                <a:cs typeface="Arial" pitchFamily="34" charset="0"/>
              </a:endParaRPr>
            </a:p>
          </p:txBody>
        </p:sp>
      </p:grpSp>
      <p:pic>
        <p:nvPicPr>
          <p:cNvPr id="29"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935200" y="7808955"/>
            <a:ext cx="5014878" cy="3171910"/>
          </a:xfrm>
          <a:prstGeom prst="rect">
            <a:avLst/>
          </a:prstGeom>
        </p:spPr>
      </p:pic>
      <p:grpSp>
        <p:nvGrpSpPr>
          <p:cNvPr id="35" name="Group 34"/>
          <p:cNvGrpSpPr/>
          <p:nvPr/>
        </p:nvGrpSpPr>
        <p:grpSpPr>
          <a:xfrm>
            <a:off x="1039380" y="2684713"/>
            <a:ext cx="5614729" cy="1090411"/>
            <a:chOff x="7364244" y="2580306"/>
            <a:chExt cx="2757229" cy="1090411"/>
          </a:xfrm>
        </p:grpSpPr>
        <p:pic>
          <p:nvPicPr>
            <p:cNvPr id="33"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364244" y="2580306"/>
              <a:ext cx="2757229" cy="1090411"/>
            </a:xfrm>
            <a:prstGeom prst="rect">
              <a:avLst/>
            </a:prstGeom>
          </p:spPr>
        </p:pic>
        <p:sp>
          <p:nvSpPr>
            <p:cNvPr id="34" name="TextBox 33"/>
            <p:cNvSpPr txBox="1"/>
            <p:nvPr/>
          </p:nvSpPr>
          <p:spPr>
            <a:xfrm>
              <a:off x="7796973" y="2802345"/>
              <a:ext cx="1891770" cy="646331"/>
            </a:xfrm>
            <a:prstGeom prst="rect">
              <a:avLst/>
            </a:prstGeom>
            <a:noFill/>
          </p:spPr>
          <p:txBody>
            <a:bodyPr wrap="none" rtlCol="0">
              <a:spAutoFit/>
            </a:bodyPr>
            <a:lstStyle/>
            <a:p>
              <a:r>
                <a:rPr lang="en-US" sz="3600" b="1">
                  <a:latin typeface="Arial" pitchFamily="34" charset="0"/>
                  <a:cs typeface="Arial" pitchFamily="34" charset="0"/>
                </a:rPr>
                <a:t>Hoạt động nhóm</a:t>
              </a:r>
            </a:p>
          </p:txBody>
        </p:sp>
      </p:grpSp>
      <p:pic>
        <p:nvPicPr>
          <p:cNvPr id="36"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85800" y="3934543"/>
            <a:ext cx="5807676" cy="5239317"/>
          </a:xfrm>
          <a:prstGeom prst="rect">
            <a:avLst/>
          </a:prstGeom>
        </p:spPr>
      </p:pic>
      <p:pic>
        <p:nvPicPr>
          <p:cNvPr id="46" name="Picture 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857500" y="9496852"/>
            <a:ext cx="3467100" cy="788571"/>
          </a:xfrm>
          <a:prstGeom prst="rect">
            <a:avLst/>
          </a:prstGeom>
        </p:spPr>
      </p:pic>
    </p:spTree>
    <p:extLst>
      <p:ext uri="{BB962C8B-B14F-4D97-AF65-F5344CB8AC3E}">
        <p14:creationId xmlns:p14="http://schemas.microsoft.com/office/powerpoint/2010/main" val="66422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par>
                                <p:cTn id="13" presetID="16" presetClass="entr" presetSubtype="21"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57150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7"/>
            <a:ext cx="5715000" cy="2650067"/>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grpSp>
        <p:nvGrpSpPr>
          <p:cNvPr id="6" name="Group 5"/>
          <p:cNvGrpSpPr/>
          <p:nvPr/>
        </p:nvGrpSpPr>
        <p:grpSpPr>
          <a:xfrm>
            <a:off x="5460544" y="206043"/>
            <a:ext cx="5943600" cy="1048600"/>
            <a:chOff x="5181600" y="407825"/>
            <a:chExt cx="5943600" cy="104860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81600" y="407825"/>
              <a:ext cx="5943600" cy="1048600"/>
            </a:xfrm>
            <a:prstGeom prst="rect">
              <a:avLst/>
            </a:prstGeom>
          </p:spPr>
        </p:pic>
        <p:sp>
          <p:nvSpPr>
            <p:cNvPr id="11" name="TextBox 10"/>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1</a:t>
              </a:r>
            </a:p>
          </p:txBody>
        </p:sp>
      </p:grpSp>
      <p:grpSp>
        <p:nvGrpSpPr>
          <p:cNvPr id="27" name="Group 26"/>
          <p:cNvGrpSpPr/>
          <p:nvPr/>
        </p:nvGrpSpPr>
        <p:grpSpPr>
          <a:xfrm>
            <a:off x="924559" y="1283420"/>
            <a:ext cx="12785027" cy="1169466"/>
            <a:chOff x="448986" y="2038462"/>
            <a:chExt cx="12785027" cy="1169466"/>
          </a:xfrm>
        </p:grpSpPr>
        <p:grpSp>
          <p:nvGrpSpPr>
            <p:cNvPr id="4" name="Group 3"/>
            <p:cNvGrpSpPr/>
            <p:nvPr/>
          </p:nvGrpSpPr>
          <p:grpSpPr>
            <a:xfrm>
              <a:off x="448986" y="2038462"/>
              <a:ext cx="1705396" cy="1169466"/>
              <a:chOff x="428204" y="2082743"/>
              <a:chExt cx="1705396" cy="1169466"/>
            </a:xfrm>
          </p:grpSpPr>
          <p:pic>
            <p:nvPicPr>
              <p:cNvPr id="12"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8204" y="2082743"/>
                <a:ext cx="1705396" cy="1169466"/>
              </a:xfrm>
              <a:prstGeom prst="rect">
                <a:avLst/>
              </a:prstGeom>
            </p:spPr>
          </p:pic>
          <p:sp>
            <p:nvSpPr>
              <p:cNvPr id="3" name="TextBox 2"/>
              <p:cNvSpPr txBox="1"/>
              <p:nvPr/>
            </p:nvSpPr>
            <p:spPr>
              <a:xfrm>
                <a:off x="690035" y="2293087"/>
                <a:ext cx="1082348"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NV2</a:t>
                </a:r>
              </a:p>
            </p:txBody>
          </p:sp>
        </p:grpSp>
        <p:sp>
          <p:nvSpPr>
            <p:cNvPr id="13" name="Rectangle 12"/>
            <p:cNvSpPr/>
            <p:nvPr/>
          </p:nvSpPr>
          <p:spPr>
            <a:xfrm>
              <a:off x="2203429" y="2300174"/>
              <a:ext cx="11030584" cy="646331"/>
            </a:xfrm>
            <a:prstGeom prst="rect">
              <a:avLst/>
            </a:prstGeom>
          </p:spPr>
          <p:txBody>
            <a:bodyPr wrap="none">
              <a:spAutoFit/>
            </a:bodyPr>
            <a:lstStyle/>
            <a:p>
              <a:r>
                <a:rPr lang="vi-VN" sz="3600" b="1" i="1">
                  <a:latin typeface="Arial" pitchFamily="34" charset="0"/>
                  <a:cs typeface="Arial" pitchFamily="34" charset="0"/>
                </a:rPr>
                <a:t>Chia sẻ cách thức tìm hiểu thông tin nghề nghiệp</a:t>
              </a:r>
              <a:endParaRPr lang="en-US" sz="3600" i="1">
                <a:latin typeface="Arial" pitchFamily="34" charset="0"/>
                <a:cs typeface="Arial" pitchFamily="34" charset="0"/>
              </a:endParaRPr>
            </a:p>
          </p:txBody>
        </p:sp>
      </p:grpSp>
      <p:pic>
        <p:nvPicPr>
          <p:cNvPr id="29"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13567" y="8102169"/>
            <a:ext cx="4410064" cy="2789365"/>
          </a:xfrm>
          <a:prstGeom prst="rect">
            <a:avLst/>
          </a:prstGeom>
        </p:spPr>
      </p:pic>
      <p:grpSp>
        <p:nvGrpSpPr>
          <p:cNvPr id="35" name="Group 34"/>
          <p:cNvGrpSpPr/>
          <p:nvPr/>
        </p:nvGrpSpPr>
        <p:grpSpPr>
          <a:xfrm>
            <a:off x="517980" y="2683571"/>
            <a:ext cx="2161022" cy="1090411"/>
            <a:chOff x="7364244" y="2580306"/>
            <a:chExt cx="1061215" cy="1090411"/>
          </a:xfrm>
        </p:grpSpPr>
        <p:pic>
          <p:nvPicPr>
            <p:cNvPr id="33"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364244" y="2580306"/>
              <a:ext cx="1061215" cy="1090411"/>
            </a:xfrm>
            <a:prstGeom prst="rect">
              <a:avLst/>
            </a:prstGeom>
          </p:spPr>
        </p:pic>
        <p:sp>
          <p:nvSpPr>
            <p:cNvPr id="34" name="TextBox 33"/>
            <p:cNvSpPr txBox="1"/>
            <p:nvPr/>
          </p:nvSpPr>
          <p:spPr>
            <a:xfrm>
              <a:off x="7501213" y="2754882"/>
              <a:ext cx="755858" cy="646331"/>
            </a:xfrm>
            <a:prstGeom prst="rect">
              <a:avLst/>
            </a:prstGeom>
            <a:noFill/>
          </p:spPr>
          <p:txBody>
            <a:bodyPr wrap="none" rtlCol="0">
              <a:spAutoFit/>
            </a:bodyPr>
            <a:lstStyle/>
            <a:p>
              <a:r>
                <a:rPr lang="en-US" sz="3600" b="1">
                  <a:latin typeface="Arial" pitchFamily="34" charset="0"/>
                  <a:cs typeface="Arial" pitchFamily="34" charset="0"/>
                </a:rPr>
                <a:t>Gợi ý:</a:t>
              </a:r>
            </a:p>
          </p:txBody>
        </p:sp>
      </p:grpSp>
      <p:pic>
        <p:nvPicPr>
          <p:cNvPr id="46"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857500" y="9496852"/>
            <a:ext cx="3467100" cy="788571"/>
          </a:xfrm>
          <a:prstGeom prst="rect">
            <a:avLst/>
          </a:prstGeom>
        </p:spPr>
      </p:pic>
      <p:grpSp>
        <p:nvGrpSpPr>
          <p:cNvPr id="22" name="Group 21"/>
          <p:cNvGrpSpPr/>
          <p:nvPr/>
        </p:nvGrpSpPr>
        <p:grpSpPr>
          <a:xfrm>
            <a:off x="2923443" y="2683571"/>
            <a:ext cx="3096358" cy="3054735"/>
            <a:chOff x="1028700" y="4402014"/>
            <a:chExt cx="3850529" cy="4094285"/>
          </a:xfrm>
        </p:grpSpPr>
        <p:sp>
          <p:nvSpPr>
            <p:cNvPr id="23" name="Rounded Rectangle 22"/>
            <p:cNvSpPr/>
            <p:nvPr/>
          </p:nvSpPr>
          <p:spPr>
            <a:xfrm>
              <a:off x="1028700" y="4402014"/>
              <a:ext cx="3621928" cy="409428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181101" y="4506056"/>
              <a:ext cx="3698128" cy="399024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09699" y="4768612"/>
              <a:ext cx="3240929" cy="3465128"/>
            </a:xfrm>
            <a:prstGeom prst="rect">
              <a:avLst/>
            </a:prstGeom>
          </p:spPr>
          <p:txBody>
            <a:bodyPr wrap="square">
              <a:spAutoFit/>
            </a:bodyPr>
            <a:lstStyle/>
            <a:p>
              <a:pPr lvl="0" algn="ctr">
                <a:lnSpc>
                  <a:spcPct val="150000"/>
                </a:lnSpc>
              </a:pPr>
              <a:r>
                <a:rPr lang="vi-VN" sz="3600">
                  <a:latin typeface="Arial" pitchFamily="34" charset="0"/>
                  <a:cs typeface="Arial" pitchFamily="34" charset="0"/>
                </a:rPr>
                <a:t>Phỏng vấn người làm nghề</a:t>
              </a:r>
              <a:r>
                <a:rPr lang="en-US" sz="3600">
                  <a:latin typeface="Arial" pitchFamily="34" charset="0"/>
                  <a:cs typeface="Arial" pitchFamily="34" charset="0"/>
                </a:rPr>
                <a:t>.</a:t>
              </a:r>
            </a:p>
          </p:txBody>
        </p:sp>
      </p:grpSp>
      <p:grpSp>
        <p:nvGrpSpPr>
          <p:cNvPr id="28" name="Group 27"/>
          <p:cNvGrpSpPr/>
          <p:nvPr/>
        </p:nvGrpSpPr>
        <p:grpSpPr>
          <a:xfrm>
            <a:off x="6674711" y="2760952"/>
            <a:ext cx="4357159" cy="3054736"/>
            <a:chOff x="1078033" y="4402340"/>
            <a:chExt cx="3801196" cy="4094285"/>
          </a:xfrm>
        </p:grpSpPr>
        <p:sp>
          <p:nvSpPr>
            <p:cNvPr id="30" name="Rounded Rectangle 29"/>
            <p:cNvSpPr/>
            <p:nvPr/>
          </p:nvSpPr>
          <p:spPr>
            <a:xfrm>
              <a:off x="1078033" y="4402340"/>
              <a:ext cx="3621928" cy="409428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181101" y="4506056"/>
              <a:ext cx="3698128" cy="399024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89034" y="4716918"/>
              <a:ext cx="3469527" cy="3465129"/>
            </a:xfrm>
            <a:prstGeom prst="rect">
              <a:avLst/>
            </a:prstGeom>
          </p:spPr>
          <p:txBody>
            <a:bodyPr wrap="square">
              <a:spAutoFit/>
            </a:bodyPr>
            <a:lstStyle/>
            <a:p>
              <a:pPr lvl="0" algn="ctr">
                <a:lnSpc>
                  <a:spcPct val="150000"/>
                </a:lnSpc>
              </a:pPr>
              <a:r>
                <a:rPr lang="vi-VN" sz="3600">
                  <a:latin typeface="Arial" pitchFamily="34" charset="0"/>
                  <a:cs typeface="Arial" pitchFamily="34" charset="0"/>
                </a:rPr>
                <a:t>Xin tham vấn ý kiến từ chuyên gia, hướng nghiệp</a:t>
              </a:r>
              <a:endParaRPr lang="en-US" sz="3600">
                <a:latin typeface="Arial" pitchFamily="34" charset="0"/>
                <a:cs typeface="Arial" pitchFamily="34" charset="0"/>
              </a:endParaRPr>
            </a:p>
          </p:txBody>
        </p:sp>
      </p:grpSp>
      <p:grpSp>
        <p:nvGrpSpPr>
          <p:cNvPr id="37" name="Group 36"/>
          <p:cNvGrpSpPr/>
          <p:nvPr/>
        </p:nvGrpSpPr>
        <p:grpSpPr>
          <a:xfrm>
            <a:off x="11838841" y="2683328"/>
            <a:ext cx="3951489" cy="3587182"/>
            <a:chOff x="1028700" y="4402014"/>
            <a:chExt cx="3850529" cy="4807928"/>
          </a:xfrm>
        </p:grpSpPr>
        <p:sp>
          <p:nvSpPr>
            <p:cNvPr id="38" name="Rounded Rectangle 37"/>
            <p:cNvSpPr/>
            <p:nvPr/>
          </p:nvSpPr>
          <p:spPr>
            <a:xfrm>
              <a:off x="1028700" y="4402014"/>
              <a:ext cx="3621928" cy="409428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181101" y="4506056"/>
              <a:ext cx="3698128" cy="399024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409699" y="4768612"/>
              <a:ext cx="3240929" cy="4441330"/>
            </a:xfrm>
            <a:prstGeom prst="rect">
              <a:avLst/>
            </a:prstGeom>
          </p:spPr>
          <p:txBody>
            <a:bodyPr wrap="square">
              <a:spAutoFit/>
            </a:bodyPr>
            <a:lstStyle/>
            <a:p>
              <a:pPr lvl="0" algn="ctr">
                <a:lnSpc>
                  <a:spcPct val="150000"/>
                </a:lnSpc>
              </a:pPr>
              <a:r>
                <a:rPr lang="vi-VN" sz="3600">
                  <a:latin typeface="Arial" pitchFamily="34" charset="0"/>
                  <a:cs typeface="Arial" pitchFamily="34" charset="0"/>
                </a:rPr>
                <a:t>Trao đổi, chia sẻ với thầy cô, người thân</a:t>
              </a:r>
              <a:endParaRPr lang="en-US" sz="3600">
                <a:latin typeface="Arial" pitchFamily="34" charset="0"/>
                <a:cs typeface="Arial" pitchFamily="34" charset="0"/>
              </a:endParaRPr>
            </a:p>
          </p:txBody>
        </p:sp>
      </p:grpSp>
      <p:grpSp>
        <p:nvGrpSpPr>
          <p:cNvPr id="41" name="Group 40"/>
          <p:cNvGrpSpPr/>
          <p:nvPr/>
        </p:nvGrpSpPr>
        <p:grpSpPr>
          <a:xfrm>
            <a:off x="3229819" y="6273183"/>
            <a:ext cx="3753945" cy="3101161"/>
            <a:chOff x="1112342" y="4376530"/>
            <a:chExt cx="3766887" cy="4119769"/>
          </a:xfrm>
        </p:grpSpPr>
        <p:sp>
          <p:nvSpPr>
            <p:cNvPr id="42" name="Rounded Rectangle 41"/>
            <p:cNvSpPr/>
            <p:nvPr/>
          </p:nvSpPr>
          <p:spPr>
            <a:xfrm>
              <a:off x="1112342" y="4376530"/>
              <a:ext cx="3621928" cy="409428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181101" y="4506056"/>
              <a:ext cx="3698128" cy="399024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399761" y="4783928"/>
              <a:ext cx="3227297" cy="3434499"/>
            </a:xfrm>
            <a:prstGeom prst="rect">
              <a:avLst/>
            </a:prstGeom>
          </p:spPr>
          <p:txBody>
            <a:bodyPr wrap="square">
              <a:spAutoFit/>
            </a:bodyPr>
            <a:lstStyle/>
            <a:p>
              <a:pPr lvl="0" algn="ctr">
                <a:lnSpc>
                  <a:spcPct val="150000"/>
                </a:lnSpc>
              </a:pPr>
              <a:r>
                <a:rPr lang="vi-VN" sz="3600">
                  <a:latin typeface="Arial" pitchFamily="34" charset="0"/>
                  <a:cs typeface="Arial" pitchFamily="34" charset="0"/>
                </a:rPr>
                <a:t>Tham quan và trải nghiệm với nghề</a:t>
              </a:r>
              <a:endParaRPr lang="en-US" sz="3600">
                <a:latin typeface="Arial" pitchFamily="34" charset="0"/>
                <a:cs typeface="Arial" pitchFamily="34" charset="0"/>
              </a:endParaRPr>
            </a:p>
          </p:txBody>
        </p:sp>
      </p:grpSp>
      <p:grpSp>
        <p:nvGrpSpPr>
          <p:cNvPr id="45" name="Group 44"/>
          <p:cNvGrpSpPr/>
          <p:nvPr/>
        </p:nvGrpSpPr>
        <p:grpSpPr>
          <a:xfrm>
            <a:off x="7700440" y="6370684"/>
            <a:ext cx="4138401" cy="4520834"/>
            <a:chOff x="1095982" y="4402014"/>
            <a:chExt cx="3783247" cy="6059309"/>
          </a:xfrm>
        </p:grpSpPr>
        <p:sp>
          <p:nvSpPr>
            <p:cNvPr id="47" name="Rounded Rectangle 46"/>
            <p:cNvSpPr/>
            <p:nvPr/>
          </p:nvSpPr>
          <p:spPr>
            <a:xfrm>
              <a:off x="1095982" y="4402014"/>
              <a:ext cx="3621928" cy="409428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181101" y="4506056"/>
              <a:ext cx="3698128" cy="399024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409699" y="4768612"/>
              <a:ext cx="3240929" cy="5692711"/>
            </a:xfrm>
            <a:prstGeom prst="rect">
              <a:avLst/>
            </a:prstGeom>
          </p:spPr>
          <p:txBody>
            <a:bodyPr wrap="square">
              <a:spAutoFit/>
            </a:bodyPr>
            <a:lstStyle/>
            <a:p>
              <a:pPr lvl="0" algn="ctr">
                <a:lnSpc>
                  <a:spcPct val="150000"/>
                </a:lnSpc>
              </a:pPr>
              <a:r>
                <a:rPr lang="vi-VN" sz="3600">
                  <a:latin typeface="Arial" pitchFamily="34" charset="0"/>
                  <a:cs typeface="Arial" pitchFamily="34" charset="0"/>
                </a:rPr>
                <a:t>Phân tích, đánh giá các thông tin về nghề nghiệp</a:t>
              </a:r>
              <a:endParaRPr lang="en-US" sz="3600">
                <a:latin typeface="Arial" pitchFamily="34" charset="0"/>
                <a:cs typeface="Arial" pitchFamily="34" charset="0"/>
              </a:endParaRPr>
            </a:p>
          </p:txBody>
        </p:sp>
      </p:grpSp>
      <p:grpSp>
        <p:nvGrpSpPr>
          <p:cNvPr id="50" name="Group 49"/>
          <p:cNvGrpSpPr/>
          <p:nvPr/>
        </p:nvGrpSpPr>
        <p:grpSpPr>
          <a:xfrm>
            <a:off x="12408331" y="6404517"/>
            <a:ext cx="4771659" cy="3689838"/>
            <a:chOff x="1123212" y="4402014"/>
            <a:chExt cx="3756017" cy="4945517"/>
          </a:xfrm>
        </p:grpSpPr>
        <p:sp>
          <p:nvSpPr>
            <p:cNvPr id="51" name="Rounded Rectangle 50"/>
            <p:cNvSpPr/>
            <p:nvPr/>
          </p:nvSpPr>
          <p:spPr>
            <a:xfrm>
              <a:off x="1123212" y="4402014"/>
              <a:ext cx="3621928" cy="409428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81101" y="4506056"/>
              <a:ext cx="3698128" cy="399024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409699" y="4768612"/>
              <a:ext cx="3240929" cy="4578919"/>
            </a:xfrm>
            <a:prstGeom prst="rect">
              <a:avLst/>
            </a:prstGeom>
          </p:spPr>
          <p:txBody>
            <a:bodyPr wrap="square">
              <a:spAutoFit/>
            </a:bodyPr>
            <a:lstStyle/>
            <a:p>
              <a:pPr lvl="0" algn="ctr">
                <a:lnSpc>
                  <a:spcPct val="150000"/>
                </a:lnSpc>
              </a:pPr>
              <a:r>
                <a:rPr lang="vi-VN" sz="3600">
                  <a:latin typeface="Arial" pitchFamily="34" charset="0"/>
                  <a:cs typeface="Arial" pitchFamily="34" charset="0"/>
                </a:rPr>
                <a:t>Sử dụng phiếu hỏi để khảo sát những người làm nghề</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3374682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1000" fill="hold"/>
                                        <p:tgtEl>
                                          <p:spTgt spid="28"/>
                                        </p:tgtEl>
                                        <p:attrNameLst>
                                          <p:attrName>ppt_w</p:attrName>
                                        </p:attrNameLst>
                                      </p:cBhvr>
                                      <p:tavLst>
                                        <p:tav tm="0">
                                          <p:val>
                                            <p:fltVal val="0"/>
                                          </p:val>
                                        </p:tav>
                                        <p:tav tm="100000">
                                          <p:val>
                                            <p:strVal val="#ppt_w"/>
                                          </p:val>
                                        </p:tav>
                                      </p:tavLst>
                                    </p:anim>
                                    <p:anim calcmode="lin" valueType="num">
                                      <p:cBhvr>
                                        <p:cTn id="21" dur="1000" fill="hold"/>
                                        <p:tgtEl>
                                          <p:spTgt spid="28"/>
                                        </p:tgtEl>
                                        <p:attrNameLst>
                                          <p:attrName>ppt_h</p:attrName>
                                        </p:attrNameLst>
                                      </p:cBhvr>
                                      <p:tavLst>
                                        <p:tav tm="0">
                                          <p:val>
                                            <p:fltVal val="0"/>
                                          </p:val>
                                        </p:tav>
                                        <p:tav tm="100000">
                                          <p:val>
                                            <p:strVal val="#ppt_h"/>
                                          </p:val>
                                        </p:tav>
                                      </p:tavLst>
                                    </p:anim>
                                    <p:anim calcmode="lin" valueType="num">
                                      <p:cBhvr>
                                        <p:cTn id="22" dur="1000" fill="hold"/>
                                        <p:tgtEl>
                                          <p:spTgt spid="28"/>
                                        </p:tgtEl>
                                        <p:attrNameLst>
                                          <p:attrName>style.rotation</p:attrName>
                                        </p:attrNameLst>
                                      </p:cBhvr>
                                      <p:tavLst>
                                        <p:tav tm="0">
                                          <p:val>
                                            <p:fltVal val="90"/>
                                          </p:val>
                                        </p:tav>
                                        <p:tav tm="100000">
                                          <p:val>
                                            <p:fltVal val="0"/>
                                          </p:val>
                                        </p:tav>
                                      </p:tavLst>
                                    </p:anim>
                                    <p:animEffect transition="in" filter="fade">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1000" fill="hold"/>
                                        <p:tgtEl>
                                          <p:spTgt spid="37"/>
                                        </p:tgtEl>
                                        <p:attrNameLst>
                                          <p:attrName>ppt_w</p:attrName>
                                        </p:attrNameLst>
                                      </p:cBhvr>
                                      <p:tavLst>
                                        <p:tav tm="0">
                                          <p:val>
                                            <p:fltVal val="0"/>
                                          </p:val>
                                        </p:tav>
                                        <p:tav tm="100000">
                                          <p:val>
                                            <p:strVal val="#ppt_w"/>
                                          </p:val>
                                        </p:tav>
                                      </p:tavLst>
                                    </p:anim>
                                    <p:anim calcmode="lin" valueType="num">
                                      <p:cBhvr>
                                        <p:cTn id="29" dur="1000" fill="hold"/>
                                        <p:tgtEl>
                                          <p:spTgt spid="37"/>
                                        </p:tgtEl>
                                        <p:attrNameLst>
                                          <p:attrName>ppt_h</p:attrName>
                                        </p:attrNameLst>
                                      </p:cBhvr>
                                      <p:tavLst>
                                        <p:tav tm="0">
                                          <p:val>
                                            <p:fltVal val="0"/>
                                          </p:val>
                                        </p:tav>
                                        <p:tav tm="100000">
                                          <p:val>
                                            <p:strVal val="#ppt_h"/>
                                          </p:val>
                                        </p:tav>
                                      </p:tavLst>
                                    </p:anim>
                                    <p:anim calcmode="lin" valueType="num">
                                      <p:cBhvr>
                                        <p:cTn id="30" dur="1000" fill="hold"/>
                                        <p:tgtEl>
                                          <p:spTgt spid="37"/>
                                        </p:tgtEl>
                                        <p:attrNameLst>
                                          <p:attrName>style.rotation</p:attrName>
                                        </p:attrNameLst>
                                      </p:cBhvr>
                                      <p:tavLst>
                                        <p:tav tm="0">
                                          <p:val>
                                            <p:fltVal val="90"/>
                                          </p:val>
                                        </p:tav>
                                        <p:tav tm="100000">
                                          <p:val>
                                            <p:fltVal val="0"/>
                                          </p:val>
                                        </p:tav>
                                      </p:tavLst>
                                    </p:anim>
                                    <p:animEffect transition="in" filter="fade">
                                      <p:cBhvr>
                                        <p:cTn id="31" dur="10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1000" fill="hold"/>
                                        <p:tgtEl>
                                          <p:spTgt spid="45"/>
                                        </p:tgtEl>
                                        <p:attrNameLst>
                                          <p:attrName>ppt_w</p:attrName>
                                        </p:attrNameLst>
                                      </p:cBhvr>
                                      <p:tavLst>
                                        <p:tav tm="0">
                                          <p:val>
                                            <p:fltVal val="0"/>
                                          </p:val>
                                        </p:tav>
                                        <p:tav tm="100000">
                                          <p:val>
                                            <p:strVal val="#ppt_w"/>
                                          </p:val>
                                        </p:tav>
                                      </p:tavLst>
                                    </p:anim>
                                    <p:anim calcmode="lin" valueType="num">
                                      <p:cBhvr>
                                        <p:cTn id="45" dur="1000" fill="hold"/>
                                        <p:tgtEl>
                                          <p:spTgt spid="45"/>
                                        </p:tgtEl>
                                        <p:attrNameLst>
                                          <p:attrName>ppt_h</p:attrName>
                                        </p:attrNameLst>
                                      </p:cBhvr>
                                      <p:tavLst>
                                        <p:tav tm="0">
                                          <p:val>
                                            <p:fltVal val="0"/>
                                          </p:val>
                                        </p:tav>
                                        <p:tav tm="100000">
                                          <p:val>
                                            <p:strVal val="#ppt_h"/>
                                          </p:val>
                                        </p:tav>
                                      </p:tavLst>
                                    </p:anim>
                                    <p:anim calcmode="lin" valueType="num">
                                      <p:cBhvr>
                                        <p:cTn id="46" dur="1000" fill="hold"/>
                                        <p:tgtEl>
                                          <p:spTgt spid="45"/>
                                        </p:tgtEl>
                                        <p:attrNameLst>
                                          <p:attrName>style.rotation</p:attrName>
                                        </p:attrNameLst>
                                      </p:cBhvr>
                                      <p:tavLst>
                                        <p:tav tm="0">
                                          <p:val>
                                            <p:fltVal val="90"/>
                                          </p:val>
                                        </p:tav>
                                        <p:tav tm="100000">
                                          <p:val>
                                            <p:fltVal val="0"/>
                                          </p:val>
                                        </p:tav>
                                      </p:tavLst>
                                    </p:anim>
                                    <p:animEffect transition="in" filter="fade">
                                      <p:cBhvr>
                                        <p:cTn id="47" dur="10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ppt_w</p:attrName>
                                        </p:attrNameLst>
                                      </p:cBhvr>
                                      <p:tavLst>
                                        <p:tav tm="0">
                                          <p:val>
                                            <p:fltVal val="0"/>
                                          </p:val>
                                        </p:tav>
                                        <p:tav tm="100000">
                                          <p:val>
                                            <p:strVal val="#ppt_w"/>
                                          </p:val>
                                        </p:tav>
                                      </p:tavLst>
                                    </p:anim>
                                    <p:anim calcmode="lin" valueType="num">
                                      <p:cBhvr>
                                        <p:cTn id="53" dur="1000" fill="hold"/>
                                        <p:tgtEl>
                                          <p:spTgt spid="50"/>
                                        </p:tgtEl>
                                        <p:attrNameLst>
                                          <p:attrName>ppt_h</p:attrName>
                                        </p:attrNameLst>
                                      </p:cBhvr>
                                      <p:tavLst>
                                        <p:tav tm="0">
                                          <p:val>
                                            <p:fltVal val="0"/>
                                          </p:val>
                                        </p:tav>
                                        <p:tav tm="100000">
                                          <p:val>
                                            <p:strVal val="#ppt_h"/>
                                          </p:val>
                                        </p:tav>
                                      </p:tavLst>
                                    </p:anim>
                                    <p:anim calcmode="lin" valueType="num">
                                      <p:cBhvr>
                                        <p:cTn id="54" dur="1000" fill="hold"/>
                                        <p:tgtEl>
                                          <p:spTgt spid="50"/>
                                        </p:tgtEl>
                                        <p:attrNameLst>
                                          <p:attrName>style.rotation</p:attrName>
                                        </p:attrNameLst>
                                      </p:cBhvr>
                                      <p:tavLst>
                                        <p:tav tm="0">
                                          <p:val>
                                            <p:fltVal val="90"/>
                                          </p:val>
                                        </p:tav>
                                        <p:tav tm="100000">
                                          <p:val>
                                            <p:fltVal val="0"/>
                                          </p:val>
                                        </p:tav>
                                      </p:tavLst>
                                    </p:anim>
                                    <p:animEffect transition="in" filter="fade">
                                      <p:cBhvr>
                                        <p:cTn id="5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505700"/>
            <a:ext cx="4648200" cy="2781300"/>
          </a:xfrm>
          <a:prstGeom prst="rect">
            <a:avLst/>
          </a:prstGeom>
        </p:spPr>
      </p:pic>
      <p:pic>
        <p:nvPicPr>
          <p:cNvPr id="7"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556067" y="-21168"/>
            <a:ext cx="5715000" cy="1764653"/>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492" y="-1477434"/>
            <a:ext cx="5494384" cy="3770521"/>
          </a:xfrm>
          <a:prstGeom prst="rect">
            <a:avLst/>
          </a:prstGeom>
        </p:spPr>
      </p:pic>
      <p:grpSp>
        <p:nvGrpSpPr>
          <p:cNvPr id="6" name="Group 5"/>
          <p:cNvGrpSpPr/>
          <p:nvPr/>
        </p:nvGrpSpPr>
        <p:grpSpPr>
          <a:xfrm>
            <a:off x="5460544" y="206043"/>
            <a:ext cx="5943600" cy="1048600"/>
            <a:chOff x="5181600" y="407825"/>
            <a:chExt cx="5943600" cy="104860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81600" y="407825"/>
              <a:ext cx="5943600" cy="1048600"/>
            </a:xfrm>
            <a:prstGeom prst="rect">
              <a:avLst/>
            </a:prstGeom>
          </p:spPr>
        </p:pic>
        <p:sp>
          <p:nvSpPr>
            <p:cNvPr id="11" name="TextBox 10"/>
            <p:cNvSpPr txBox="1"/>
            <p:nvPr/>
          </p:nvSpPr>
          <p:spPr>
            <a:xfrm>
              <a:off x="6214532" y="547404"/>
              <a:ext cx="4104009" cy="769441"/>
            </a:xfrm>
            <a:prstGeom prst="rect">
              <a:avLst/>
            </a:prstGeom>
            <a:noFill/>
          </p:spPr>
          <p:txBody>
            <a:bodyPr wrap="none" rtlCol="0">
              <a:spAutoFit/>
            </a:bodyPr>
            <a:lstStyle/>
            <a:p>
              <a:r>
                <a:rPr lang="en-US" sz="4400" b="1">
                  <a:solidFill>
                    <a:schemeClr val="accent6">
                      <a:lumMod val="50000"/>
                    </a:schemeClr>
                  </a:solidFill>
                  <a:latin typeface="Arial" pitchFamily="34" charset="0"/>
                  <a:cs typeface="Arial" pitchFamily="34" charset="0"/>
                </a:rPr>
                <a:t>HOẠT ĐỘNG 1</a:t>
              </a:r>
            </a:p>
          </p:txBody>
        </p:sp>
      </p:grpSp>
      <p:grpSp>
        <p:nvGrpSpPr>
          <p:cNvPr id="9" name="Group 8"/>
          <p:cNvGrpSpPr/>
          <p:nvPr/>
        </p:nvGrpSpPr>
        <p:grpSpPr>
          <a:xfrm>
            <a:off x="474529" y="1209977"/>
            <a:ext cx="16842228" cy="1169466"/>
            <a:chOff x="448986" y="2038462"/>
            <a:chExt cx="16842228" cy="1169466"/>
          </a:xfrm>
        </p:grpSpPr>
        <p:grpSp>
          <p:nvGrpSpPr>
            <p:cNvPr id="4" name="Group 3"/>
            <p:cNvGrpSpPr/>
            <p:nvPr/>
          </p:nvGrpSpPr>
          <p:grpSpPr>
            <a:xfrm>
              <a:off x="448986" y="2038462"/>
              <a:ext cx="1705396" cy="1169466"/>
              <a:chOff x="428204" y="2082743"/>
              <a:chExt cx="1705396" cy="1169466"/>
            </a:xfrm>
          </p:grpSpPr>
          <p:pic>
            <p:nvPicPr>
              <p:cNvPr id="12"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8204" y="2082743"/>
                <a:ext cx="1705396" cy="1169466"/>
              </a:xfrm>
              <a:prstGeom prst="rect">
                <a:avLst/>
              </a:prstGeom>
            </p:spPr>
          </p:pic>
          <p:sp>
            <p:nvSpPr>
              <p:cNvPr id="3" name="TextBox 2"/>
              <p:cNvSpPr txBox="1"/>
              <p:nvPr/>
            </p:nvSpPr>
            <p:spPr>
              <a:xfrm>
                <a:off x="690035" y="2293087"/>
                <a:ext cx="1082348"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NV3</a:t>
                </a:r>
              </a:p>
            </p:txBody>
          </p:sp>
        </p:grpSp>
        <p:sp>
          <p:nvSpPr>
            <p:cNvPr id="13" name="Rectangle 12"/>
            <p:cNvSpPr/>
            <p:nvPr/>
          </p:nvSpPr>
          <p:spPr>
            <a:xfrm>
              <a:off x="2203429" y="2300174"/>
              <a:ext cx="15087785" cy="646331"/>
            </a:xfrm>
            <a:prstGeom prst="rect">
              <a:avLst/>
            </a:prstGeom>
          </p:spPr>
          <p:txBody>
            <a:bodyPr wrap="none">
              <a:spAutoFit/>
            </a:bodyPr>
            <a:lstStyle/>
            <a:p>
              <a:r>
                <a:rPr lang="en-US" sz="3600" b="1" i="1">
                  <a:latin typeface="Arial" pitchFamily="34" charset="0"/>
                  <a:cs typeface="Arial" pitchFamily="34" charset="0"/>
                </a:rPr>
                <a:t>Tìm hiểu những thông tin cần quan tâm về nhóm nghề em yêu thích</a:t>
              </a:r>
              <a:endParaRPr lang="en-US" sz="3600" i="1">
                <a:latin typeface="Arial" pitchFamily="34" charset="0"/>
                <a:cs typeface="Arial" pitchFamily="34" charset="0"/>
              </a:endParaRPr>
            </a:p>
          </p:txBody>
        </p:sp>
      </p:grpSp>
      <p:grpSp>
        <p:nvGrpSpPr>
          <p:cNvPr id="16" name="Group 15"/>
          <p:cNvGrpSpPr/>
          <p:nvPr/>
        </p:nvGrpSpPr>
        <p:grpSpPr>
          <a:xfrm>
            <a:off x="304234" y="2526245"/>
            <a:ext cx="2658103" cy="1450650"/>
            <a:chOff x="1456697" y="3543300"/>
            <a:chExt cx="2658103" cy="1219200"/>
          </a:xfrm>
        </p:grpSpPr>
        <p:pic>
          <p:nvPicPr>
            <p:cNvPr id="14"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6697" y="3543300"/>
              <a:ext cx="2658103" cy="1219200"/>
            </a:xfrm>
            <a:prstGeom prst="rect">
              <a:avLst/>
            </a:prstGeom>
          </p:spPr>
        </p:pic>
        <p:sp>
          <p:nvSpPr>
            <p:cNvPr id="15" name="TextBox 14"/>
            <p:cNvSpPr txBox="1"/>
            <p:nvPr/>
          </p:nvSpPr>
          <p:spPr>
            <a:xfrm>
              <a:off x="1696763" y="3829734"/>
              <a:ext cx="2108269" cy="646331"/>
            </a:xfrm>
            <a:prstGeom prst="rect">
              <a:avLst/>
            </a:prstGeom>
            <a:noFill/>
          </p:spPr>
          <p:txBody>
            <a:bodyPr wrap="none" rtlCol="0">
              <a:spAutoFit/>
            </a:bodyPr>
            <a:lstStyle/>
            <a:p>
              <a:r>
                <a:rPr lang="en-US" sz="3600" b="1">
                  <a:solidFill>
                    <a:schemeClr val="accent5">
                      <a:lumMod val="50000"/>
                    </a:schemeClr>
                  </a:solidFill>
                  <a:latin typeface="Arial" pitchFamily="34" charset="0"/>
                  <a:cs typeface="Arial" pitchFamily="34" charset="0"/>
                </a:rPr>
                <a:t>Yêu cầu:</a:t>
              </a:r>
            </a:p>
          </p:txBody>
        </p:sp>
      </p:grpSp>
      <p:grpSp>
        <p:nvGrpSpPr>
          <p:cNvPr id="19" name="Group 18"/>
          <p:cNvGrpSpPr/>
          <p:nvPr/>
        </p:nvGrpSpPr>
        <p:grpSpPr>
          <a:xfrm>
            <a:off x="3040030" y="2296019"/>
            <a:ext cx="13843663" cy="1783532"/>
            <a:chOff x="732341" y="4225328"/>
            <a:chExt cx="5560394" cy="1783532"/>
          </a:xfrm>
        </p:grpSpPr>
        <p:sp>
          <p:nvSpPr>
            <p:cNvPr id="17" name="Snip Single Corner Rectangle 16"/>
            <p:cNvSpPr/>
            <p:nvPr/>
          </p:nvSpPr>
          <p:spPr>
            <a:xfrm>
              <a:off x="732341" y="4225328"/>
              <a:ext cx="5560394" cy="1783532"/>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a:solidFill>
                  <a:schemeClr val="accent5">
                    <a:lumMod val="50000"/>
                  </a:schemeClr>
                </a:solidFill>
                <a:latin typeface="Arial" pitchFamily="34" charset="0"/>
                <a:cs typeface="Arial" pitchFamily="34" charset="0"/>
              </a:endParaRPr>
            </a:p>
          </p:txBody>
        </p:sp>
        <p:sp>
          <p:nvSpPr>
            <p:cNvPr id="18" name="Rectangle 17"/>
            <p:cNvSpPr/>
            <p:nvPr/>
          </p:nvSpPr>
          <p:spPr>
            <a:xfrm>
              <a:off x="797887" y="4254533"/>
              <a:ext cx="5403030" cy="1651671"/>
            </a:xfrm>
            <a:prstGeom prst="rect">
              <a:avLst/>
            </a:prstGeom>
          </p:spPr>
          <p:txBody>
            <a:bodyPr wrap="square">
              <a:spAutoFit/>
            </a:bodyPr>
            <a:lstStyle/>
            <a:p>
              <a:pPr algn="just">
                <a:lnSpc>
                  <a:spcPct val="150000"/>
                </a:lnSpc>
              </a:pPr>
              <a:r>
                <a:rPr lang="en-US" sz="3600">
                  <a:solidFill>
                    <a:schemeClr val="accent5">
                      <a:lumMod val="50000"/>
                    </a:schemeClr>
                  </a:solidFill>
                  <a:latin typeface="Arial" pitchFamily="34" charset="0"/>
                  <a:cs typeface="Arial" pitchFamily="34" charset="0"/>
                </a:rPr>
                <a:t>Liệt kê những thông tin em quan tâm khi tìm hiểu về nhóm nghề yêu thích.</a:t>
              </a:r>
            </a:p>
          </p:txBody>
        </p:sp>
      </p:grpSp>
      <p:pic>
        <p:nvPicPr>
          <p:cNvPr id="41" name="Picture 4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83705" y="4417509"/>
            <a:ext cx="5017295" cy="5025080"/>
          </a:xfrm>
          <a:prstGeom prst="rect">
            <a:avLst/>
          </a:prstGeom>
        </p:spPr>
      </p:pic>
      <p:grpSp>
        <p:nvGrpSpPr>
          <p:cNvPr id="22" name="Group 21"/>
          <p:cNvGrpSpPr/>
          <p:nvPr/>
        </p:nvGrpSpPr>
        <p:grpSpPr>
          <a:xfrm>
            <a:off x="8273385" y="5591162"/>
            <a:ext cx="4648200" cy="3829075"/>
            <a:chOff x="8545480" y="5067275"/>
            <a:chExt cx="4648200" cy="3829075"/>
          </a:xfrm>
        </p:grpSpPr>
        <p:pic>
          <p:nvPicPr>
            <p:cNvPr id="24"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545480" y="5067275"/>
              <a:ext cx="4648200" cy="3829075"/>
            </a:xfrm>
            <a:prstGeom prst="rect">
              <a:avLst/>
            </a:prstGeom>
          </p:spPr>
        </p:pic>
        <p:sp>
          <p:nvSpPr>
            <p:cNvPr id="21" name="Rectangle 20"/>
            <p:cNvSpPr/>
            <p:nvPr/>
          </p:nvSpPr>
          <p:spPr>
            <a:xfrm>
              <a:off x="9112274" y="5688715"/>
              <a:ext cx="3443793" cy="2482667"/>
            </a:xfrm>
            <a:prstGeom prst="rect">
              <a:avLst/>
            </a:prstGeom>
          </p:spPr>
          <p:txBody>
            <a:bodyPr wrap="square">
              <a:spAutoFit/>
            </a:bodyPr>
            <a:lstStyle/>
            <a:p>
              <a:pPr lvl="0" algn="ctr">
                <a:lnSpc>
                  <a:spcPct val="150000"/>
                </a:lnSpc>
              </a:pPr>
              <a:r>
                <a:rPr lang="en-US" sz="3600">
                  <a:latin typeface="Arial" pitchFamily="34" charset="0"/>
                  <a:cs typeface="Arial" pitchFamily="34" charset="0"/>
                </a:rPr>
                <a:t>Sự phát triển của nhóm nghề yêu thích</a:t>
              </a:r>
            </a:p>
          </p:txBody>
        </p:sp>
      </p:grpSp>
      <p:grpSp>
        <p:nvGrpSpPr>
          <p:cNvPr id="27" name="Group 26"/>
          <p:cNvGrpSpPr/>
          <p:nvPr/>
        </p:nvGrpSpPr>
        <p:grpSpPr>
          <a:xfrm>
            <a:off x="13089467" y="5591161"/>
            <a:ext cx="4648200" cy="3829075"/>
            <a:chOff x="8545480" y="5067275"/>
            <a:chExt cx="4648200" cy="3829075"/>
          </a:xfrm>
        </p:grpSpPr>
        <p:pic>
          <p:nvPicPr>
            <p:cNvPr id="28"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545480" y="5067275"/>
              <a:ext cx="4648200" cy="3829075"/>
            </a:xfrm>
            <a:prstGeom prst="rect">
              <a:avLst/>
            </a:prstGeom>
          </p:spPr>
        </p:pic>
        <p:sp>
          <p:nvSpPr>
            <p:cNvPr id="29" name="Rectangle 28"/>
            <p:cNvSpPr/>
            <p:nvPr/>
          </p:nvSpPr>
          <p:spPr>
            <a:xfrm>
              <a:off x="9147683" y="5653493"/>
              <a:ext cx="3443793" cy="2585323"/>
            </a:xfrm>
            <a:prstGeom prst="rect">
              <a:avLst/>
            </a:prstGeom>
          </p:spPr>
          <p:txBody>
            <a:bodyPr wrap="square">
              <a:spAutoFit/>
            </a:bodyPr>
            <a:lstStyle/>
            <a:p>
              <a:pPr lvl="0" algn="ctr">
                <a:lnSpc>
                  <a:spcPct val="150000"/>
                </a:lnSpc>
              </a:pPr>
              <a:r>
                <a:rPr lang="vi-VN" sz="3600">
                  <a:latin typeface="Arial" pitchFamily="34" charset="0"/>
                  <a:cs typeface="Arial" pitchFamily="34" charset="0"/>
                </a:rPr>
                <a:t>Nhu cầu lao động xã hội của các nhóm nghề</a:t>
              </a:r>
              <a:endParaRPr lang="en-US" sz="3600">
                <a:latin typeface="Arial" pitchFamily="34" charset="0"/>
                <a:cs typeface="Arial" pitchFamily="34" charset="0"/>
              </a:endParaRPr>
            </a:p>
          </p:txBody>
        </p:sp>
      </p:grpSp>
      <p:pic>
        <p:nvPicPr>
          <p:cNvPr id="31" name="Picture 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935200" y="8010866"/>
            <a:ext cx="5014878" cy="3171910"/>
          </a:xfrm>
          <a:prstGeom prst="rect">
            <a:avLst/>
          </a:prstGeom>
        </p:spPr>
      </p:pic>
      <p:grpSp>
        <p:nvGrpSpPr>
          <p:cNvPr id="32" name="Group 31"/>
          <p:cNvGrpSpPr/>
          <p:nvPr/>
        </p:nvGrpSpPr>
        <p:grpSpPr>
          <a:xfrm>
            <a:off x="11841074" y="4264236"/>
            <a:ext cx="2161022" cy="1090411"/>
            <a:chOff x="7364244" y="2580306"/>
            <a:chExt cx="1061215" cy="1090411"/>
          </a:xfrm>
        </p:grpSpPr>
        <p:pic>
          <p:nvPicPr>
            <p:cNvPr id="33"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64244" y="2580306"/>
              <a:ext cx="1061215" cy="1090411"/>
            </a:xfrm>
            <a:prstGeom prst="rect">
              <a:avLst/>
            </a:prstGeom>
          </p:spPr>
        </p:pic>
        <p:sp>
          <p:nvSpPr>
            <p:cNvPr id="34" name="TextBox 33"/>
            <p:cNvSpPr txBox="1"/>
            <p:nvPr/>
          </p:nvSpPr>
          <p:spPr>
            <a:xfrm>
              <a:off x="7501213" y="2754882"/>
              <a:ext cx="755858" cy="646331"/>
            </a:xfrm>
            <a:prstGeom prst="rect">
              <a:avLst/>
            </a:prstGeom>
            <a:noFill/>
          </p:spPr>
          <p:txBody>
            <a:bodyPr wrap="none" rtlCol="0">
              <a:spAutoFit/>
            </a:bodyPr>
            <a:lstStyle/>
            <a:p>
              <a:r>
                <a:rPr lang="en-US" sz="3600" b="1">
                  <a:latin typeface="Arial" pitchFamily="34" charset="0"/>
                  <a:cs typeface="Arial" pitchFamily="34" charset="0"/>
                </a:rPr>
                <a:t>Gợi ý:</a:t>
              </a:r>
            </a:p>
          </p:txBody>
        </p:sp>
      </p:grpSp>
    </p:spTree>
    <p:extLst>
      <p:ext uri="{BB962C8B-B14F-4D97-AF65-F5344CB8AC3E}">
        <p14:creationId xmlns:p14="http://schemas.microsoft.com/office/powerpoint/2010/main" val="3038759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1314</Words>
  <Application>Microsoft Office PowerPoint</Application>
  <PresentationFormat>Tùy chỉnh</PresentationFormat>
  <Paragraphs>142</Paragraphs>
  <Slides>17</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17</vt:i4>
      </vt:variant>
    </vt:vector>
  </HeadingPairs>
  <TitlesOfParts>
    <vt:vector size="21" baseType="lpstr">
      <vt:lpstr>Arial</vt:lpstr>
      <vt:lpstr>Calibri</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Tuyến Võ</cp:lastModifiedBy>
  <cp:revision>40</cp:revision>
  <dcterms:created xsi:type="dcterms:W3CDTF">2006-08-16T00:00:00Z</dcterms:created>
  <dcterms:modified xsi:type="dcterms:W3CDTF">2024-10-21T14:29:26Z</dcterms:modified>
  <dc:identifier>DAFR5HqPQAM</dc:identifier>
</cp:coreProperties>
</file>